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75"/>
  </p:notesMasterIdLst>
  <p:sldIdLst>
    <p:sldId id="329" r:id="rId3"/>
    <p:sldId id="332" r:id="rId4"/>
    <p:sldId id="330" r:id="rId5"/>
    <p:sldId id="331" r:id="rId6"/>
    <p:sldId id="257" r:id="rId7"/>
    <p:sldId id="259" r:id="rId8"/>
    <p:sldId id="264" r:id="rId9"/>
    <p:sldId id="261" r:id="rId10"/>
    <p:sldId id="263" r:id="rId11"/>
    <p:sldId id="265" r:id="rId12"/>
    <p:sldId id="266" r:id="rId13"/>
    <p:sldId id="267" r:id="rId14"/>
    <p:sldId id="268" r:id="rId15"/>
    <p:sldId id="270" r:id="rId16"/>
    <p:sldId id="271" r:id="rId17"/>
    <p:sldId id="262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  <p:sldId id="287" r:id="rId33"/>
    <p:sldId id="289" r:id="rId34"/>
    <p:sldId id="290" r:id="rId35"/>
    <p:sldId id="291" r:id="rId36"/>
    <p:sldId id="292" r:id="rId37"/>
    <p:sldId id="333" r:id="rId38"/>
    <p:sldId id="295" r:id="rId39"/>
    <p:sldId id="296" r:id="rId40"/>
    <p:sldId id="293" r:id="rId41"/>
    <p:sldId id="297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298" r:id="rId51"/>
    <p:sldId id="299" r:id="rId52"/>
    <p:sldId id="300" r:id="rId53"/>
    <p:sldId id="301" r:id="rId54"/>
    <p:sldId id="303" r:id="rId55"/>
    <p:sldId id="302" r:id="rId56"/>
    <p:sldId id="312" r:id="rId57"/>
    <p:sldId id="313" r:id="rId58"/>
    <p:sldId id="316" r:id="rId59"/>
    <p:sldId id="314" r:id="rId60"/>
    <p:sldId id="317" r:id="rId61"/>
    <p:sldId id="318" r:id="rId62"/>
    <p:sldId id="319" r:id="rId63"/>
    <p:sldId id="320" r:id="rId64"/>
    <p:sldId id="321" r:id="rId65"/>
    <p:sldId id="315" r:id="rId66"/>
    <p:sldId id="322" r:id="rId67"/>
    <p:sldId id="324" r:id="rId68"/>
    <p:sldId id="323" r:id="rId69"/>
    <p:sldId id="325" r:id="rId70"/>
    <p:sldId id="328" r:id="rId71"/>
    <p:sldId id="326" r:id="rId72"/>
    <p:sldId id="327" r:id="rId73"/>
    <p:sldId id="25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jeisah Michael" initials="AM" lastIdx="0" clrIdx="0">
    <p:extLst>
      <p:ext uri="{19B8F6BF-5375-455C-9EA6-DF929625EA0E}">
        <p15:presenceInfo xmlns:p15="http://schemas.microsoft.com/office/powerpoint/2012/main" userId="ac8df157c774e7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73611" autoAdjust="0"/>
  </p:normalViewPr>
  <p:slideViewPr>
    <p:cSldViewPr snapToGrid="0">
      <p:cViewPr varScale="1">
        <p:scale>
          <a:sx n="54" d="100"/>
          <a:sy n="54" d="100"/>
        </p:scale>
        <p:origin x="342" y="66"/>
      </p:cViewPr>
      <p:guideLst/>
    </p:cSldViewPr>
  </p:slideViewPr>
  <p:outlineViewPr>
    <p:cViewPr>
      <p:scale>
        <a:sx n="33" d="100"/>
        <a:sy n="33" d="100"/>
      </p:scale>
      <p:origin x="0" y="-5168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67974E-4399-F548-A0B8-9EB94BC4596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8A4174-A7E5-9F48-9C92-954100843372}">
      <dgm:prSet custT="1"/>
      <dgm:spPr/>
      <dgm:t>
        <a:bodyPr/>
        <a:lstStyle/>
        <a:p>
          <a:pPr rtl="0"/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</a:p>
      </dgm:t>
    </dgm:pt>
    <dgm:pt modelId="{40FB4427-3126-D944-B8DA-E500D87C2E12}" type="parTrans" cxnId="{40FF8A8E-A32D-3F40-A66A-FBEC46A44D72}">
      <dgm:prSet/>
      <dgm:spPr/>
      <dgm:t>
        <a:bodyPr/>
        <a:lstStyle/>
        <a:p>
          <a:endParaRPr lang="en-US"/>
        </a:p>
      </dgm:t>
    </dgm:pt>
    <dgm:pt modelId="{8F15643E-7BA4-D84A-963E-7FF978BFFDE9}" type="sibTrans" cxnId="{40FF8A8E-A32D-3F40-A66A-FBEC46A44D72}">
      <dgm:prSet/>
      <dgm:spPr/>
      <dgm:t>
        <a:bodyPr/>
        <a:lstStyle/>
        <a:p>
          <a:endParaRPr lang="en-US"/>
        </a:p>
      </dgm:t>
    </dgm:pt>
    <dgm:pt modelId="{21A9F706-8CA7-D446-8BEA-2B90D05E4FEB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2">
                  <a:lumMod val="10000"/>
                </a:schemeClr>
              </a:solidFill>
            </a:rPr>
            <a:t>Data </a:t>
          </a:r>
          <a:r>
            <a:rPr lang="en-US" sz="1800" dirty="0" smtClean="0">
              <a:solidFill>
                <a:schemeClr val="tx2">
                  <a:lumMod val="10000"/>
                </a:schemeClr>
              </a:solidFill>
            </a:rPr>
            <a:t>confidentiality - Can you keep a secret?</a:t>
          </a:r>
          <a:endParaRPr lang="en-US" sz="1800" dirty="0">
            <a:solidFill>
              <a:schemeClr val="tx2">
                <a:lumMod val="10000"/>
              </a:schemeClr>
            </a:solidFill>
          </a:endParaRPr>
        </a:p>
      </dgm:t>
    </dgm:pt>
    <dgm:pt modelId="{ADE95395-6D54-1349-94BA-33C16F8584B2}" type="parTrans" cxnId="{59D0DD1D-922F-DE4F-8C7F-2663E70D41CE}">
      <dgm:prSet/>
      <dgm:spPr/>
      <dgm:t>
        <a:bodyPr/>
        <a:lstStyle/>
        <a:p>
          <a:endParaRPr lang="en-US"/>
        </a:p>
      </dgm:t>
    </dgm:pt>
    <dgm:pt modelId="{D4DDB567-C84F-1C44-B7A8-86024AD82621}" type="sibTrans" cxnId="{59D0DD1D-922F-DE4F-8C7F-2663E70D41CE}">
      <dgm:prSet/>
      <dgm:spPr/>
      <dgm:t>
        <a:bodyPr/>
        <a:lstStyle/>
        <a:p>
          <a:endParaRPr lang="en-US"/>
        </a:p>
      </dgm:t>
    </dgm:pt>
    <dgm:pt modelId="{B21E9014-F1B9-5E49-94EA-5CCB3041C961}">
      <dgm:prSet custT="1"/>
      <dgm:spPr/>
      <dgm:t>
        <a:bodyPr/>
        <a:lstStyle/>
        <a:p>
          <a:pPr rtl="0"/>
          <a:r>
            <a:rPr lang="en-US" sz="1600" dirty="0"/>
            <a:t>Assures that private or confidential information is not made available or disclosed to unauthorized individuals</a:t>
          </a:r>
        </a:p>
      </dgm:t>
    </dgm:pt>
    <dgm:pt modelId="{67DCBDF3-A0A9-6D4B-A351-488C0AF72F07}" type="parTrans" cxnId="{67B8EB2D-A751-1D4A-914D-D2AD4733CBBD}">
      <dgm:prSet/>
      <dgm:spPr/>
      <dgm:t>
        <a:bodyPr/>
        <a:lstStyle/>
        <a:p>
          <a:endParaRPr lang="en-US"/>
        </a:p>
      </dgm:t>
    </dgm:pt>
    <dgm:pt modelId="{B7B36CEC-824D-0D4D-93BF-4BDBA5F7D673}" type="sibTrans" cxnId="{67B8EB2D-A751-1D4A-914D-D2AD4733CBBD}">
      <dgm:prSet/>
      <dgm:spPr/>
      <dgm:t>
        <a:bodyPr/>
        <a:lstStyle/>
        <a:p>
          <a:endParaRPr lang="en-US"/>
        </a:p>
      </dgm:t>
    </dgm:pt>
    <dgm:pt modelId="{6035E519-D43A-9845-9BBF-8E7DF74F833D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2">
                  <a:lumMod val="10000"/>
                </a:schemeClr>
              </a:solidFill>
            </a:rPr>
            <a:t>Privacy</a:t>
          </a:r>
        </a:p>
      </dgm:t>
    </dgm:pt>
    <dgm:pt modelId="{37E13955-F314-494E-ADAB-DC93BBB4BEE0}" type="parTrans" cxnId="{EB142F24-E3E0-AD4B-B2A0-95DF667E0C43}">
      <dgm:prSet/>
      <dgm:spPr/>
      <dgm:t>
        <a:bodyPr/>
        <a:lstStyle/>
        <a:p>
          <a:endParaRPr lang="en-US"/>
        </a:p>
      </dgm:t>
    </dgm:pt>
    <dgm:pt modelId="{B593D6B0-D808-2143-AB3A-690922D49438}" type="sibTrans" cxnId="{EB142F24-E3E0-AD4B-B2A0-95DF667E0C43}">
      <dgm:prSet/>
      <dgm:spPr/>
      <dgm:t>
        <a:bodyPr/>
        <a:lstStyle/>
        <a:p>
          <a:endParaRPr lang="en-US"/>
        </a:p>
      </dgm:t>
    </dgm:pt>
    <dgm:pt modelId="{69FCB829-A180-964B-A24B-0C706AD3D91E}">
      <dgm:prSet custT="1"/>
      <dgm:spPr/>
      <dgm:t>
        <a:bodyPr/>
        <a:lstStyle/>
        <a:p>
          <a:pPr rtl="0"/>
          <a:r>
            <a:rPr lang="en-US" sz="1600" dirty="0"/>
            <a:t>Assures that individuals control or influence what information related to them may be collected and stored and by whom and to whom that information may be disclosed</a:t>
          </a:r>
        </a:p>
      </dgm:t>
    </dgm:pt>
    <dgm:pt modelId="{2EF42A8E-639D-A34D-BC76-23FE2383B4D3}" type="parTrans" cxnId="{4A572C50-A751-FB40-A850-838F8C96B8CD}">
      <dgm:prSet/>
      <dgm:spPr/>
      <dgm:t>
        <a:bodyPr/>
        <a:lstStyle/>
        <a:p>
          <a:endParaRPr lang="en-US"/>
        </a:p>
      </dgm:t>
    </dgm:pt>
    <dgm:pt modelId="{142EA30A-FBF1-5643-A3DE-4F13F46C14CD}" type="sibTrans" cxnId="{4A572C50-A751-FB40-A850-838F8C96B8CD}">
      <dgm:prSet/>
      <dgm:spPr/>
      <dgm:t>
        <a:bodyPr/>
        <a:lstStyle/>
        <a:p>
          <a:endParaRPr lang="en-US"/>
        </a:p>
      </dgm:t>
    </dgm:pt>
    <dgm:pt modelId="{F3872A23-839C-1747-AB33-A007ED5DF65D}">
      <dgm:prSet custT="1"/>
      <dgm:spPr/>
      <dgm:t>
        <a:bodyPr/>
        <a:lstStyle/>
        <a:p>
          <a:pPr rtl="0"/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</a:t>
          </a:r>
        </a:p>
      </dgm:t>
    </dgm:pt>
    <dgm:pt modelId="{EEC11D0C-BB0A-F943-AF4F-730C5809D2BC}" type="parTrans" cxnId="{52862A91-4742-9046-AABC-1F22D701418F}">
      <dgm:prSet/>
      <dgm:spPr/>
      <dgm:t>
        <a:bodyPr/>
        <a:lstStyle/>
        <a:p>
          <a:endParaRPr lang="en-US"/>
        </a:p>
      </dgm:t>
    </dgm:pt>
    <dgm:pt modelId="{CDD11628-B4FB-FE42-B97F-A4ACD852F9CF}" type="sibTrans" cxnId="{52862A91-4742-9046-AABC-1F22D701418F}">
      <dgm:prSet/>
      <dgm:spPr/>
      <dgm:t>
        <a:bodyPr/>
        <a:lstStyle/>
        <a:p>
          <a:endParaRPr lang="en-US"/>
        </a:p>
      </dgm:t>
    </dgm:pt>
    <dgm:pt modelId="{8E786CE7-B556-B840-8BF5-6292FDE95AEE}">
      <dgm:prSet custT="1"/>
      <dgm:spPr/>
      <dgm:t>
        <a:bodyPr/>
        <a:lstStyle/>
        <a:p>
          <a:pPr rtl="0"/>
          <a:r>
            <a: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</a:p>
      </dgm:t>
    </dgm:pt>
    <dgm:pt modelId="{D7C53212-50CB-E041-B8A6-7C37BFF256F2}" type="parTrans" cxnId="{1A0C63BB-E837-FC47-BF44-A889B511BE1E}">
      <dgm:prSet/>
      <dgm:spPr/>
      <dgm:t>
        <a:bodyPr/>
        <a:lstStyle/>
        <a:p>
          <a:endParaRPr lang="en-US"/>
        </a:p>
      </dgm:t>
    </dgm:pt>
    <dgm:pt modelId="{00A03D01-DA6F-F048-BC29-58C578B54D42}" type="sibTrans" cxnId="{1A0C63BB-E837-FC47-BF44-A889B511BE1E}">
      <dgm:prSet/>
      <dgm:spPr/>
      <dgm:t>
        <a:bodyPr/>
        <a:lstStyle/>
        <a:p>
          <a:endParaRPr lang="en-US"/>
        </a:p>
      </dgm:t>
    </dgm:pt>
    <dgm:pt modelId="{A06EF79B-B678-0A4D-B154-D65B70B0BE8B}">
      <dgm:prSet custT="1"/>
      <dgm:spPr/>
      <dgm:t>
        <a:bodyPr/>
        <a:lstStyle/>
        <a:p>
          <a:pPr rtl="0"/>
          <a:r>
            <a:rPr lang="en-US" sz="1800" dirty="0" smtClean="0"/>
            <a:t>Assures </a:t>
          </a:r>
          <a:r>
            <a:rPr lang="en-US" sz="1800" dirty="0"/>
            <a:t>that systems work promptly and service is not denied to authorized users</a:t>
          </a:r>
        </a:p>
      </dgm:t>
    </dgm:pt>
    <dgm:pt modelId="{6FA206AC-30F8-C544-9604-2CA8E53FFCEF}" type="parTrans" cxnId="{C0ED1F73-19FA-4347-BFA9-88092C8EA421}">
      <dgm:prSet/>
      <dgm:spPr/>
      <dgm:t>
        <a:bodyPr/>
        <a:lstStyle/>
        <a:p>
          <a:endParaRPr lang="en-US"/>
        </a:p>
      </dgm:t>
    </dgm:pt>
    <dgm:pt modelId="{4467D7CD-857D-764C-811B-82D854FAD4EF}" type="sibTrans" cxnId="{C0ED1F73-19FA-4347-BFA9-88092C8EA421}">
      <dgm:prSet/>
      <dgm:spPr/>
      <dgm:t>
        <a:bodyPr/>
        <a:lstStyle/>
        <a:p>
          <a:endParaRPr lang="en-US"/>
        </a:p>
      </dgm:t>
    </dgm:pt>
    <dgm:pt modelId="{4CB84985-FB77-9F46-A053-B23E4ED6EAA5}">
      <dgm:prSet custT="1"/>
      <dgm:spPr/>
      <dgm:t>
        <a:bodyPr/>
        <a:lstStyle/>
        <a:p>
          <a:pPr rtl="0"/>
          <a:r>
            <a:rPr lang="en-US" sz="1600" dirty="0"/>
            <a:t>Assures that a system performs its intended function in an unimpaired manner, free from deliberate or inadvertent unauthorized manipulation of the system</a:t>
          </a:r>
        </a:p>
      </dgm:t>
    </dgm:pt>
    <dgm:pt modelId="{99C0CDBE-7000-E147-B141-77FBFC00B277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2">
                  <a:lumMod val="10000"/>
                </a:schemeClr>
              </a:solidFill>
            </a:rPr>
            <a:t>System integrity</a:t>
          </a:r>
        </a:p>
      </dgm:t>
    </dgm:pt>
    <dgm:pt modelId="{CE4224DA-4BFC-D447-9F60-37A065135669}" type="sibTrans" cxnId="{BD025F01-050B-2B4D-8EC1-B6B50D422BD2}">
      <dgm:prSet/>
      <dgm:spPr/>
      <dgm:t>
        <a:bodyPr/>
        <a:lstStyle/>
        <a:p>
          <a:endParaRPr lang="en-US"/>
        </a:p>
      </dgm:t>
    </dgm:pt>
    <dgm:pt modelId="{D346A79B-05B5-7149-AC3F-BC6AF45DD253}" type="parTrans" cxnId="{BD025F01-050B-2B4D-8EC1-B6B50D422BD2}">
      <dgm:prSet/>
      <dgm:spPr/>
      <dgm:t>
        <a:bodyPr/>
        <a:lstStyle/>
        <a:p>
          <a:endParaRPr lang="en-US"/>
        </a:p>
      </dgm:t>
    </dgm:pt>
    <dgm:pt modelId="{8C77420A-6DC8-9941-BB17-4E1A0249EBE1}" type="sibTrans" cxnId="{60C79975-4612-B84E-ADAE-E7D23679E458}">
      <dgm:prSet/>
      <dgm:spPr/>
      <dgm:t>
        <a:bodyPr/>
        <a:lstStyle/>
        <a:p>
          <a:endParaRPr lang="en-US"/>
        </a:p>
      </dgm:t>
    </dgm:pt>
    <dgm:pt modelId="{3B6A8F58-5086-FA4C-84B2-881E07C372DA}" type="parTrans" cxnId="{60C79975-4612-B84E-ADAE-E7D23679E458}">
      <dgm:prSet/>
      <dgm:spPr/>
      <dgm:t>
        <a:bodyPr/>
        <a:lstStyle/>
        <a:p>
          <a:endParaRPr lang="en-US"/>
        </a:p>
      </dgm:t>
    </dgm:pt>
    <dgm:pt modelId="{5EC57D55-CC39-D948-9995-0869E97B52DF}">
      <dgm:prSet custT="1"/>
      <dgm:spPr/>
      <dgm:t>
        <a:bodyPr/>
        <a:lstStyle/>
        <a:p>
          <a:pPr rtl="0"/>
          <a:r>
            <a:rPr lang="en-US" sz="1600" dirty="0"/>
            <a:t>Assures that information and programs are changed only in a specified and authorized manner</a:t>
          </a:r>
        </a:p>
      </dgm:t>
    </dgm:pt>
    <dgm:pt modelId="{30C38FF5-4429-4F4C-911B-2DB9C33D340B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2">
                  <a:lumMod val="10000"/>
                </a:schemeClr>
              </a:solidFill>
            </a:rPr>
            <a:t>Data </a:t>
          </a:r>
          <a:r>
            <a:rPr lang="en-US" sz="1800" dirty="0" smtClean="0">
              <a:solidFill>
                <a:schemeClr val="tx2">
                  <a:lumMod val="10000"/>
                </a:schemeClr>
              </a:solidFill>
            </a:rPr>
            <a:t>integrity - Did you get the message I sent?</a:t>
          </a:r>
          <a:endParaRPr lang="en-US" sz="1800" dirty="0">
            <a:solidFill>
              <a:schemeClr val="tx2">
                <a:lumMod val="10000"/>
              </a:schemeClr>
            </a:solidFill>
          </a:endParaRPr>
        </a:p>
      </dgm:t>
    </dgm:pt>
    <dgm:pt modelId="{B9D7464F-75F1-024C-93FF-ED77A560A090}" type="sibTrans" cxnId="{8953D3BF-2230-534A-9B89-056768195C29}">
      <dgm:prSet/>
      <dgm:spPr/>
      <dgm:t>
        <a:bodyPr/>
        <a:lstStyle/>
        <a:p>
          <a:endParaRPr lang="en-US"/>
        </a:p>
      </dgm:t>
    </dgm:pt>
    <dgm:pt modelId="{8DBD0CAE-0231-974F-9D69-6657F24E7DCA}" type="parTrans" cxnId="{8953D3BF-2230-534A-9B89-056768195C29}">
      <dgm:prSet/>
      <dgm:spPr/>
      <dgm:t>
        <a:bodyPr/>
        <a:lstStyle/>
        <a:p>
          <a:endParaRPr lang="en-US"/>
        </a:p>
      </dgm:t>
    </dgm:pt>
    <dgm:pt modelId="{BB5E1D67-125C-674D-9A42-4609F9776AE3}" type="sibTrans" cxnId="{A19449C7-69B0-2245-9777-8722538727D4}">
      <dgm:prSet/>
      <dgm:spPr/>
      <dgm:t>
        <a:bodyPr/>
        <a:lstStyle/>
        <a:p>
          <a:endParaRPr lang="en-US"/>
        </a:p>
      </dgm:t>
    </dgm:pt>
    <dgm:pt modelId="{7C3D7C39-71A3-384D-AA17-F9AD29D02448}" type="parTrans" cxnId="{A19449C7-69B0-2245-9777-8722538727D4}">
      <dgm:prSet/>
      <dgm:spPr/>
      <dgm:t>
        <a:bodyPr/>
        <a:lstStyle/>
        <a:p>
          <a:endParaRPr lang="en-US"/>
        </a:p>
      </dgm:t>
    </dgm:pt>
    <dgm:pt modelId="{9FF9B926-F6F2-4118-84EB-CAE655F56EE6}">
      <dgm:prSet custT="1"/>
      <dgm:spPr/>
      <dgm:t>
        <a:bodyPr/>
        <a:lstStyle/>
        <a:p>
          <a:pPr rtl="0"/>
          <a:r>
            <a:rPr lang="en-US" sz="1800" dirty="0" smtClean="0"/>
            <a:t>Are you there when needed?</a:t>
          </a:r>
          <a:endParaRPr lang="en-US" sz="1800" dirty="0"/>
        </a:p>
      </dgm:t>
    </dgm:pt>
    <dgm:pt modelId="{6343791A-7873-4F50-9B04-5A71B21C57D7}" type="parTrans" cxnId="{62B18754-575B-4148-AB34-7F5EA6CDC7E1}">
      <dgm:prSet/>
      <dgm:spPr/>
    </dgm:pt>
    <dgm:pt modelId="{3CC59A57-684A-4E76-B424-C0C6B0398725}" type="sibTrans" cxnId="{62B18754-575B-4148-AB34-7F5EA6CDC7E1}">
      <dgm:prSet/>
      <dgm:spPr/>
    </dgm:pt>
    <dgm:pt modelId="{34173FFC-40F5-D74A-B8CF-1587B7364017}" type="pres">
      <dgm:prSet presAssocID="{2567974E-4399-F548-A0B8-9EB94BC4596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778957-62DF-9344-B516-61D513DAD32B}" type="pres">
      <dgm:prSet presAssocID="{318A4174-A7E5-9F48-9C92-954100843372}" presName="parentLin" presStyleCnt="0"/>
      <dgm:spPr/>
    </dgm:pt>
    <dgm:pt modelId="{51A02C84-5188-D145-814C-E8418EA6DECE}" type="pres">
      <dgm:prSet presAssocID="{318A4174-A7E5-9F48-9C92-95410084337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049758F-6852-7E48-A5F6-439FA44B34F9}" type="pres">
      <dgm:prSet presAssocID="{318A4174-A7E5-9F48-9C92-954100843372}" presName="parentText" presStyleLbl="node1" presStyleIdx="0" presStyleCnt="3" custScaleX="45813" custScaleY="1732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C9714-B9E4-2444-8242-5DE4BF09B262}" type="pres">
      <dgm:prSet presAssocID="{318A4174-A7E5-9F48-9C92-954100843372}" presName="negativeSpace" presStyleCnt="0"/>
      <dgm:spPr/>
    </dgm:pt>
    <dgm:pt modelId="{5A498C14-EC1A-C044-AC9A-2483F9CB7F7A}" type="pres">
      <dgm:prSet presAssocID="{318A4174-A7E5-9F48-9C92-95410084337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A03B9-90CC-8D4F-907E-0596F46D16FC}" type="pres">
      <dgm:prSet presAssocID="{8F15643E-7BA4-D84A-963E-7FF978BFFDE9}" presName="spaceBetweenRectangles" presStyleCnt="0"/>
      <dgm:spPr/>
    </dgm:pt>
    <dgm:pt modelId="{29355B7F-2627-0D4A-9C3A-95C48F034156}" type="pres">
      <dgm:prSet presAssocID="{F3872A23-839C-1747-AB33-A007ED5DF65D}" presName="parentLin" presStyleCnt="0"/>
      <dgm:spPr/>
    </dgm:pt>
    <dgm:pt modelId="{45CC6D00-5084-F54C-BAB6-84E192FA5172}" type="pres">
      <dgm:prSet presAssocID="{F3872A23-839C-1747-AB33-A007ED5DF65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65B79C-0930-C042-ADB5-25A0D1DA2B7F}" type="pres">
      <dgm:prSet presAssocID="{F3872A23-839C-1747-AB33-A007ED5DF65D}" presName="parentText" presStyleLbl="node1" presStyleIdx="1" presStyleCnt="3" custScaleX="45813" custScaleY="1746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197F5-FBF3-E943-B6CF-FBF8CC91D332}" type="pres">
      <dgm:prSet presAssocID="{F3872A23-839C-1747-AB33-A007ED5DF65D}" presName="negativeSpace" presStyleCnt="0"/>
      <dgm:spPr/>
    </dgm:pt>
    <dgm:pt modelId="{4DA3C829-4C77-2E4B-ACF0-22E49FD0F419}" type="pres">
      <dgm:prSet presAssocID="{F3872A23-839C-1747-AB33-A007ED5DF65D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02965-0CE4-7648-BC6E-A7036732A0A2}" type="pres">
      <dgm:prSet presAssocID="{CDD11628-B4FB-FE42-B97F-A4ACD852F9CF}" presName="spaceBetweenRectangles" presStyleCnt="0"/>
      <dgm:spPr/>
    </dgm:pt>
    <dgm:pt modelId="{9D6EEB7C-6CF8-3F45-82A4-66F4F2BD0126}" type="pres">
      <dgm:prSet presAssocID="{8E786CE7-B556-B840-8BF5-6292FDE95AEE}" presName="parentLin" presStyleCnt="0"/>
      <dgm:spPr/>
    </dgm:pt>
    <dgm:pt modelId="{66FCA555-5B0A-5E4D-9599-E70C35274D14}" type="pres">
      <dgm:prSet presAssocID="{8E786CE7-B556-B840-8BF5-6292FDE95AE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67DCDD7-116F-2549-8EDA-F2F25FC22E3F}" type="pres">
      <dgm:prSet presAssocID="{8E786CE7-B556-B840-8BF5-6292FDE95AEE}" presName="parentText" presStyleLbl="node1" presStyleIdx="2" presStyleCnt="3" custScaleX="45813" custScaleY="18517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871E-D7A3-A244-8DA3-5F2C4D567BEE}" type="pres">
      <dgm:prSet presAssocID="{8E786CE7-B556-B840-8BF5-6292FDE95AEE}" presName="negativeSpace" presStyleCnt="0"/>
      <dgm:spPr/>
    </dgm:pt>
    <dgm:pt modelId="{CC27436A-1E4D-D84D-A7FC-05F0DE392564}" type="pres">
      <dgm:prSet presAssocID="{8E786CE7-B556-B840-8BF5-6292FDE95AE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025F01-050B-2B4D-8EC1-B6B50D422BD2}" srcId="{F3872A23-839C-1747-AB33-A007ED5DF65D}" destId="{99C0CDBE-7000-E147-B141-77FBFC00B277}" srcOrd="1" destOrd="0" parTransId="{D346A79B-05B5-7149-AC3F-BC6AF45DD253}" sibTransId="{CE4224DA-4BFC-D447-9F60-37A065135669}"/>
    <dgm:cxn modelId="{2FD4E856-30A6-47D7-AC6D-BDC7020A7897}" type="presOf" srcId="{30C38FF5-4429-4F4C-911B-2DB9C33D340B}" destId="{4DA3C829-4C77-2E4B-ACF0-22E49FD0F419}" srcOrd="0" destOrd="0" presId="urn:microsoft.com/office/officeart/2005/8/layout/list1"/>
    <dgm:cxn modelId="{AFD51F1C-40EB-4A64-B722-0CE849662406}" type="presOf" srcId="{2567974E-4399-F548-A0B8-9EB94BC45965}" destId="{34173FFC-40F5-D74A-B8CF-1587B7364017}" srcOrd="0" destOrd="0" presId="urn:microsoft.com/office/officeart/2005/8/layout/list1"/>
    <dgm:cxn modelId="{52862A91-4742-9046-AABC-1F22D701418F}" srcId="{2567974E-4399-F548-A0B8-9EB94BC45965}" destId="{F3872A23-839C-1747-AB33-A007ED5DF65D}" srcOrd="1" destOrd="0" parTransId="{EEC11D0C-BB0A-F943-AF4F-730C5809D2BC}" sibTransId="{CDD11628-B4FB-FE42-B97F-A4ACD852F9CF}"/>
    <dgm:cxn modelId="{60C79975-4612-B84E-ADAE-E7D23679E458}" srcId="{99C0CDBE-7000-E147-B141-77FBFC00B277}" destId="{4CB84985-FB77-9F46-A053-B23E4ED6EAA5}" srcOrd="0" destOrd="0" parTransId="{3B6A8F58-5086-FA4C-84B2-881E07C372DA}" sibTransId="{8C77420A-6DC8-9941-BB17-4E1A0249EBE1}"/>
    <dgm:cxn modelId="{5A167849-9507-464A-9D07-17002ABE6ED2}" type="presOf" srcId="{A06EF79B-B678-0A4D-B154-D65B70B0BE8B}" destId="{CC27436A-1E4D-D84D-A7FC-05F0DE392564}" srcOrd="0" destOrd="1" presId="urn:microsoft.com/office/officeart/2005/8/layout/list1"/>
    <dgm:cxn modelId="{83214C34-3CB3-4E24-A754-B5FD88CFB648}" type="presOf" srcId="{4CB84985-FB77-9F46-A053-B23E4ED6EAA5}" destId="{4DA3C829-4C77-2E4B-ACF0-22E49FD0F419}" srcOrd="0" destOrd="3" presId="urn:microsoft.com/office/officeart/2005/8/layout/list1"/>
    <dgm:cxn modelId="{BBA11614-14BD-4738-B2BD-A7EE3335199F}" type="presOf" srcId="{99C0CDBE-7000-E147-B141-77FBFC00B277}" destId="{4DA3C829-4C77-2E4B-ACF0-22E49FD0F419}" srcOrd="0" destOrd="2" presId="urn:microsoft.com/office/officeart/2005/8/layout/list1"/>
    <dgm:cxn modelId="{DDAF43C2-AD97-4CCA-BAB0-576D58FB4517}" type="presOf" srcId="{8E786CE7-B556-B840-8BF5-6292FDE95AEE}" destId="{667DCDD7-116F-2549-8EDA-F2F25FC22E3F}" srcOrd="1" destOrd="0" presId="urn:microsoft.com/office/officeart/2005/8/layout/list1"/>
    <dgm:cxn modelId="{C0ED1F73-19FA-4347-BFA9-88092C8EA421}" srcId="{8E786CE7-B556-B840-8BF5-6292FDE95AEE}" destId="{A06EF79B-B678-0A4D-B154-D65B70B0BE8B}" srcOrd="1" destOrd="0" parTransId="{6FA206AC-30F8-C544-9604-2CA8E53FFCEF}" sibTransId="{4467D7CD-857D-764C-811B-82D854FAD4EF}"/>
    <dgm:cxn modelId="{1A0C63BB-E837-FC47-BF44-A889B511BE1E}" srcId="{2567974E-4399-F548-A0B8-9EB94BC45965}" destId="{8E786CE7-B556-B840-8BF5-6292FDE95AEE}" srcOrd="2" destOrd="0" parTransId="{D7C53212-50CB-E041-B8A6-7C37BFF256F2}" sibTransId="{00A03D01-DA6F-F048-BC29-58C578B54D42}"/>
    <dgm:cxn modelId="{6691D23B-5B0E-4712-9B2E-E4E6D88C08E2}" type="presOf" srcId="{9FF9B926-F6F2-4118-84EB-CAE655F56EE6}" destId="{CC27436A-1E4D-D84D-A7FC-05F0DE392564}" srcOrd="0" destOrd="0" presId="urn:microsoft.com/office/officeart/2005/8/layout/list1"/>
    <dgm:cxn modelId="{62B18754-575B-4148-AB34-7F5EA6CDC7E1}" srcId="{8E786CE7-B556-B840-8BF5-6292FDE95AEE}" destId="{9FF9B926-F6F2-4118-84EB-CAE655F56EE6}" srcOrd="0" destOrd="0" parTransId="{6343791A-7873-4F50-9B04-5A71B21C57D7}" sibTransId="{3CC59A57-684A-4E76-B424-C0C6B0398725}"/>
    <dgm:cxn modelId="{4037CC18-3177-4B89-AD75-D31A31794C40}" type="presOf" srcId="{69FCB829-A180-964B-A24B-0C706AD3D91E}" destId="{5A498C14-EC1A-C044-AC9A-2483F9CB7F7A}" srcOrd="0" destOrd="3" presId="urn:microsoft.com/office/officeart/2005/8/layout/list1"/>
    <dgm:cxn modelId="{254C6AD2-3AF5-452C-9E45-4E12FB580F99}" type="presOf" srcId="{21A9F706-8CA7-D446-8BEA-2B90D05E4FEB}" destId="{5A498C14-EC1A-C044-AC9A-2483F9CB7F7A}" srcOrd="0" destOrd="0" presId="urn:microsoft.com/office/officeart/2005/8/layout/list1"/>
    <dgm:cxn modelId="{40FF8A8E-A32D-3F40-A66A-FBEC46A44D72}" srcId="{2567974E-4399-F548-A0B8-9EB94BC45965}" destId="{318A4174-A7E5-9F48-9C92-954100843372}" srcOrd="0" destOrd="0" parTransId="{40FB4427-3126-D944-B8DA-E500D87C2E12}" sibTransId="{8F15643E-7BA4-D84A-963E-7FF978BFFDE9}"/>
    <dgm:cxn modelId="{6601A138-F09B-49CA-9A99-285C589368B5}" type="presOf" srcId="{318A4174-A7E5-9F48-9C92-954100843372}" destId="{51A02C84-5188-D145-814C-E8418EA6DECE}" srcOrd="0" destOrd="0" presId="urn:microsoft.com/office/officeart/2005/8/layout/list1"/>
    <dgm:cxn modelId="{EE058905-DACF-478B-809C-14DA81859211}" type="presOf" srcId="{6035E519-D43A-9845-9BBF-8E7DF74F833D}" destId="{5A498C14-EC1A-C044-AC9A-2483F9CB7F7A}" srcOrd="0" destOrd="2" presId="urn:microsoft.com/office/officeart/2005/8/layout/list1"/>
    <dgm:cxn modelId="{66D26A15-1B94-4B0A-BCCA-9D2D416F2219}" type="presOf" srcId="{318A4174-A7E5-9F48-9C92-954100843372}" destId="{6049758F-6852-7E48-A5F6-439FA44B34F9}" srcOrd="1" destOrd="0" presId="urn:microsoft.com/office/officeart/2005/8/layout/list1"/>
    <dgm:cxn modelId="{7423F859-6BB9-4103-BC69-E866639F04E8}" type="presOf" srcId="{8E786CE7-B556-B840-8BF5-6292FDE95AEE}" destId="{66FCA555-5B0A-5E4D-9599-E70C35274D14}" srcOrd="0" destOrd="0" presId="urn:microsoft.com/office/officeart/2005/8/layout/list1"/>
    <dgm:cxn modelId="{804DCE99-83B7-49AF-8F5D-4D75208933A8}" type="presOf" srcId="{B21E9014-F1B9-5E49-94EA-5CCB3041C961}" destId="{5A498C14-EC1A-C044-AC9A-2483F9CB7F7A}" srcOrd="0" destOrd="1" presId="urn:microsoft.com/office/officeart/2005/8/layout/list1"/>
    <dgm:cxn modelId="{59D0DD1D-922F-DE4F-8C7F-2663E70D41CE}" srcId="{318A4174-A7E5-9F48-9C92-954100843372}" destId="{21A9F706-8CA7-D446-8BEA-2B90D05E4FEB}" srcOrd="0" destOrd="0" parTransId="{ADE95395-6D54-1349-94BA-33C16F8584B2}" sibTransId="{D4DDB567-C84F-1C44-B7A8-86024AD82621}"/>
    <dgm:cxn modelId="{734B5F4E-E52E-4CAA-9F8F-2A2D2C72C1AF}" type="presOf" srcId="{F3872A23-839C-1747-AB33-A007ED5DF65D}" destId="{45CC6D00-5084-F54C-BAB6-84E192FA5172}" srcOrd="0" destOrd="0" presId="urn:microsoft.com/office/officeart/2005/8/layout/list1"/>
    <dgm:cxn modelId="{A19449C7-69B0-2245-9777-8722538727D4}" srcId="{30C38FF5-4429-4F4C-911B-2DB9C33D340B}" destId="{5EC57D55-CC39-D948-9995-0869E97B52DF}" srcOrd="0" destOrd="0" parTransId="{7C3D7C39-71A3-384D-AA17-F9AD29D02448}" sibTransId="{BB5E1D67-125C-674D-9A42-4609F9776AE3}"/>
    <dgm:cxn modelId="{EB142F24-E3E0-AD4B-B2A0-95DF667E0C43}" srcId="{318A4174-A7E5-9F48-9C92-954100843372}" destId="{6035E519-D43A-9845-9BBF-8E7DF74F833D}" srcOrd="1" destOrd="0" parTransId="{37E13955-F314-494E-ADAB-DC93BBB4BEE0}" sibTransId="{B593D6B0-D808-2143-AB3A-690922D49438}"/>
    <dgm:cxn modelId="{044EADF6-1F97-497D-8080-5B5F6CBB15B9}" type="presOf" srcId="{5EC57D55-CC39-D948-9995-0869E97B52DF}" destId="{4DA3C829-4C77-2E4B-ACF0-22E49FD0F419}" srcOrd="0" destOrd="1" presId="urn:microsoft.com/office/officeart/2005/8/layout/list1"/>
    <dgm:cxn modelId="{67B8EB2D-A751-1D4A-914D-D2AD4733CBBD}" srcId="{21A9F706-8CA7-D446-8BEA-2B90D05E4FEB}" destId="{B21E9014-F1B9-5E49-94EA-5CCB3041C961}" srcOrd="0" destOrd="0" parTransId="{67DCBDF3-A0A9-6D4B-A351-488C0AF72F07}" sibTransId="{B7B36CEC-824D-0D4D-93BF-4BDBA5F7D673}"/>
    <dgm:cxn modelId="{4A572C50-A751-FB40-A850-838F8C96B8CD}" srcId="{6035E519-D43A-9845-9BBF-8E7DF74F833D}" destId="{69FCB829-A180-964B-A24B-0C706AD3D91E}" srcOrd="0" destOrd="0" parTransId="{2EF42A8E-639D-A34D-BC76-23FE2383B4D3}" sibTransId="{142EA30A-FBF1-5643-A3DE-4F13F46C14CD}"/>
    <dgm:cxn modelId="{8953D3BF-2230-534A-9B89-056768195C29}" srcId="{F3872A23-839C-1747-AB33-A007ED5DF65D}" destId="{30C38FF5-4429-4F4C-911B-2DB9C33D340B}" srcOrd="0" destOrd="0" parTransId="{8DBD0CAE-0231-974F-9D69-6657F24E7DCA}" sibTransId="{B9D7464F-75F1-024C-93FF-ED77A560A090}"/>
    <dgm:cxn modelId="{6F1654F5-286B-4E16-9796-2826228AADAA}" type="presOf" srcId="{F3872A23-839C-1747-AB33-A007ED5DF65D}" destId="{D865B79C-0930-C042-ADB5-25A0D1DA2B7F}" srcOrd="1" destOrd="0" presId="urn:microsoft.com/office/officeart/2005/8/layout/list1"/>
    <dgm:cxn modelId="{BA4A2C76-C74C-4E53-B84F-7EB2CE8E9728}" type="presParOf" srcId="{34173FFC-40F5-D74A-B8CF-1587B7364017}" destId="{F2778957-62DF-9344-B516-61D513DAD32B}" srcOrd="0" destOrd="0" presId="urn:microsoft.com/office/officeart/2005/8/layout/list1"/>
    <dgm:cxn modelId="{2424DAE3-CF3D-4C1E-9E45-FDEE4814CF34}" type="presParOf" srcId="{F2778957-62DF-9344-B516-61D513DAD32B}" destId="{51A02C84-5188-D145-814C-E8418EA6DECE}" srcOrd="0" destOrd="0" presId="urn:microsoft.com/office/officeart/2005/8/layout/list1"/>
    <dgm:cxn modelId="{FD51CCA1-1DA1-40A0-A2E5-64BA665F749F}" type="presParOf" srcId="{F2778957-62DF-9344-B516-61D513DAD32B}" destId="{6049758F-6852-7E48-A5F6-439FA44B34F9}" srcOrd="1" destOrd="0" presId="urn:microsoft.com/office/officeart/2005/8/layout/list1"/>
    <dgm:cxn modelId="{B6327573-2383-43EF-9F2E-9AD9CC826FAD}" type="presParOf" srcId="{34173FFC-40F5-D74A-B8CF-1587B7364017}" destId="{0F1C9714-B9E4-2444-8242-5DE4BF09B262}" srcOrd="1" destOrd="0" presId="urn:microsoft.com/office/officeart/2005/8/layout/list1"/>
    <dgm:cxn modelId="{50BB2265-16DC-44F1-A1B7-A4026297D2A3}" type="presParOf" srcId="{34173FFC-40F5-D74A-B8CF-1587B7364017}" destId="{5A498C14-EC1A-C044-AC9A-2483F9CB7F7A}" srcOrd="2" destOrd="0" presId="urn:microsoft.com/office/officeart/2005/8/layout/list1"/>
    <dgm:cxn modelId="{8DB98516-F595-4A7B-833A-3F3A448E8752}" type="presParOf" srcId="{34173FFC-40F5-D74A-B8CF-1587B7364017}" destId="{90DA03B9-90CC-8D4F-907E-0596F46D16FC}" srcOrd="3" destOrd="0" presId="urn:microsoft.com/office/officeart/2005/8/layout/list1"/>
    <dgm:cxn modelId="{7C9A7E9F-AADA-4980-AA64-AE08E8EF996C}" type="presParOf" srcId="{34173FFC-40F5-D74A-B8CF-1587B7364017}" destId="{29355B7F-2627-0D4A-9C3A-95C48F034156}" srcOrd="4" destOrd="0" presId="urn:microsoft.com/office/officeart/2005/8/layout/list1"/>
    <dgm:cxn modelId="{A4E3C1CE-ED14-4ED3-9EBA-59D60268A4C2}" type="presParOf" srcId="{29355B7F-2627-0D4A-9C3A-95C48F034156}" destId="{45CC6D00-5084-F54C-BAB6-84E192FA5172}" srcOrd="0" destOrd="0" presId="urn:microsoft.com/office/officeart/2005/8/layout/list1"/>
    <dgm:cxn modelId="{69AB772C-F262-4759-906C-489FD0264146}" type="presParOf" srcId="{29355B7F-2627-0D4A-9C3A-95C48F034156}" destId="{D865B79C-0930-C042-ADB5-25A0D1DA2B7F}" srcOrd="1" destOrd="0" presId="urn:microsoft.com/office/officeart/2005/8/layout/list1"/>
    <dgm:cxn modelId="{759136BE-1359-43AE-8B70-8539B9617C19}" type="presParOf" srcId="{34173FFC-40F5-D74A-B8CF-1587B7364017}" destId="{743197F5-FBF3-E943-B6CF-FBF8CC91D332}" srcOrd="5" destOrd="0" presId="urn:microsoft.com/office/officeart/2005/8/layout/list1"/>
    <dgm:cxn modelId="{E3CA2F50-E0EF-416D-9331-C289E72B1060}" type="presParOf" srcId="{34173FFC-40F5-D74A-B8CF-1587B7364017}" destId="{4DA3C829-4C77-2E4B-ACF0-22E49FD0F419}" srcOrd="6" destOrd="0" presId="urn:microsoft.com/office/officeart/2005/8/layout/list1"/>
    <dgm:cxn modelId="{775A1891-62F5-40E3-8765-58D54ED5F9D0}" type="presParOf" srcId="{34173FFC-40F5-D74A-B8CF-1587B7364017}" destId="{4E102965-0CE4-7648-BC6E-A7036732A0A2}" srcOrd="7" destOrd="0" presId="urn:microsoft.com/office/officeart/2005/8/layout/list1"/>
    <dgm:cxn modelId="{DC39DBE4-7C79-4800-842D-0FFE107A48B4}" type="presParOf" srcId="{34173FFC-40F5-D74A-B8CF-1587B7364017}" destId="{9D6EEB7C-6CF8-3F45-82A4-66F4F2BD0126}" srcOrd="8" destOrd="0" presId="urn:microsoft.com/office/officeart/2005/8/layout/list1"/>
    <dgm:cxn modelId="{A33DA158-932F-4E04-A5C1-138FF0305346}" type="presParOf" srcId="{9D6EEB7C-6CF8-3F45-82A4-66F4F2BD0126}" destId="{66FCA555-5B0A-5E4D-9599-E70C35274D14}" srcOrd="0" destOrd="0" presId="urn:microsoft.com/office/officeart/2005/8/layout/list1"/>
    <dgm:cxn modelId="{A9F89A5F-7C02-4020-8EE7-8C3646D8EF6A}" type="presParOf" srcId="{9D6EEB7C-6CF8-3F45-82A4-66F4F2BD0126}" destId="{667DCDD7-116F-2549-8EDA-F2F25FC22E3F}" srcOrd="1" destOrd="0" presId="urn:microsoft.com/office/officeart/2005/8/layout/list1"/>
    <dgm:cxn modelId="{81AB32C6-F998-4E98-88DB-11DEBCF51895}" type="presParOf" srcId="{34173FFC-40F5-D74A-B8CF-1587B7364017}" destId="{CC16871E-D7A3-A244-8DA3-5F2C4D567BEE}" srcOrd="9" destOrd="0" presId="urn:microsoft.com/office/officeart/2005/8/layout/list1"/>
    <dgm:cxn modelId="{92E11C01-0696-4396-8EB4-96FB1E871861}" type="presParOf" srcId="{34173FFC-40F5-D74A-B8CF-1587B7364017}" destId="{CC27436A-1E4D-D84D-A7FC-05F0DE3925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9160E5-2920-2E43-AB10-2D83ADE19095}" type="doc">
      <dgm:prSet loTypeId="urn:microsoft.com/office/officeart/2005/8/layout/pyramid1" loCatId="pyramid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A8F4FC-E29F-F745-BF04-26B1B4957E6E}">
      <dgm:prSet custT="1"/>
      <dgm:spPr>
        <a:solidFill>
          <a:schemeClr val="accent6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4000" dirty="0"/>
            <a:t>High</a:t>
          </a:r>
        </a:p>
      </dgm:t>
    </dgm:pt>
    <dgm:pt modelId="{DBE2BCEA-129D-FE4A-9BFD-F42EDFAAB571}" type="parTrans" cxnId="{2E639D7F-1F8A-D341-BDB7-C7025F63603D}">
      <dgm:prSet/>
      <dgm:spPr/>
      <dgm:t>
        <a:bodyPr/>
        <a:lstStyle/>
        <a:p>
          <a:endParaRPr lang="en-US"/>
        </a:p>
      </dgm:t>
    </dgm:pt>
    <dgm:pt modelId="{A5409590-AEE1-A947-B90C-5F50D54C0DC4}" type="sibTrans" cxnId="{2E639D7F-1F8A-D341-BDB7-C7025F63603D}">
      <dgm:prSet/>
      <dgm:spPr/>
      <dgm:t>
        <a:bodyPr/>
        <a:lstStyle/>
        <a:p>
          <a:endParaRPr lang="en-US"/>
        </a:p>
      </dgm:t>
    </dgm:pt>
    <dgm:pt modelId="{A7DC7081-8C22-7A4E-8F41-B490A54807C2}">
      <dgm:prSet custT="1"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2000" dirty="0"/>
            <a:t>The loss could be expected to have </a:t>
          </a:r>
          <a:r>
            <a:rPr lang="en-US" sz="2000" dirty="0">
              <a:solidFill>
                <a:srgbClr val="FF0000"/>
              </a:solidFill>
            </a:rPr>
            <a:t>a severe or catastrophic adverse effect</a:t>
          </a:r>
          <a:r>
            <a:rPr lang="en-US" sz="2000" dirty="0"/>
            <a:t> on organizational operations, organizational assets, or individuals </a:t>
          </a:r>
        </a:p>
      </dgm:t>
    </dgm:pt>
    <dgm:pt modelId="{827A6233-D0A1-1148-A5E1-88F6AF8F8F2E}" type="parTrans" cxnId="{DE7A7C1A-54BD-3743-96D3-E10EEDCCF1E6}">
      <dgm:prSet/>
      <dgm:spPr/>
      <dgm:t>
        <a:bodyPr/>
        <a:lstStyle/>
        <a:p>
          <a:endParaRPr lang="en-US"/>
        </a:p>
      </dgm:t>
    </dgm:pt>
    <dgm:pt modelId="{682886A0-47C9-694F-A5B9-36D711076620}" type="sibTrans" cxnId="{DE7A7C1A-54BD-3743-96D3-E10EEDCCF1E6}">
      <dgm:prSet/>
      <dgm:spPr/>
      <dgm:t>
        <a:bodyPr/>
        <a:lstStyle/>
        <a:p>
          <a:endParaRPr lang="en-US"/>
        </a:p>
      </dgm:t>
    </dgm:pt>
    <dgm:pt modelId="{70486C14-6AC6-BE4A-9FED-24933BA6770E}">
      <dgm:prSet custT="1"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4000" dirty="0"/>
            <a:t>Moderate</a:t>
          </a:r>
        </a:p>
      </dgm:t>
    </dgm:pt>
    <dgm:pt modelId="{104E6419-F7F4-8545-AC3D-82C43F9B8796}" type="parTrans" cxnId="{080D9ECC-A68A-DE47-81EA-5545E8DC511F}">
      <dgm:prSet/>
      <dgm:spPr/>
      <dgm:t>
        <a:bodyPr/>
        <a:lstStyle/>
        <a:p>
          <a:endParaRPr lang="en-US"/>
        </a:p>
      </dgm:t>
    </dgm:pt>
    <dgm:pt modelId="{5CB8B94A-450A-F946-9E03-E75550EFA0F3}" type="sibTrans" cxnId="{080D9ECC-A68A-DE47-81EA-5545E8DC511F}">
      <dgm:prSet/>
      <dgm:spPr/>
      <dgm:t>
        <a:bodyPr/>
        <a:lstStyle/>
        <a:p>
          <a:endParaRPr lang="en-US"/>
        </a:p>
      </dgm:t>
    </dgm:pt>
    <dgm:pt modelId="{3EB87650-35A2-844B-9C3C-016B209CB90F}">
      <dgm:prSet custT="1"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2000" dirty="0"/>
            <a:t>The loss could be expected to </a:t>
          </a:r>
          <a:r>
            <a:rPr lang="en-US" sz="2000" dirty="0">
              <a:solidFill>
                <a:srgbClr val="FF0000"/>
              </a:solidFill>
            </a:rPr>
            <a:t>have a serious adverse effect</a:t>
          </a:r>
          <a:endParaRPr lang="en-US" sz="2000" dirty="0"/>
        </a:p>
      </dgm:t>
    </dgm:pt>
    <dgm:pt modelId="{69A124E5-BB8A-4546-9B9C-93CD70DE48D1}" type="parTrans" cxnId="{EAC231EA-DB5A-DE4B-975B-0D06BED0584B}">
      <dgm:prSet/>
      <dgm:spPr/>
      <dgm:t>
        <a:bodyPr/>
        <a:lstStyle/>
        <a:p>
          <a:endParaRPr lang="en-US"/>
        </a:p>
      </dgm:t>
    </dgm:pt>
    <dgm:pt modelId="{64EF014F-D53D-1548-AC0A-B14F06A26A96}" type="sibTrans" cxnId="{EAC231EA-DB5A-DE4B-975B-0D06BED0584B}">
      <dgm:prSet/>
      <dgm:spPr/>
      <dgm:t>
        <a:bodyPr/>
        <a:lstStyle/>
        <a:p>
          <a:endParaRPr lang="en-US"/>
        </a:p>
      </dgm:t>
    </dgm:pt>
    <dgm:pt modelId="{AA81E6F6-E0A3-174E-8666-60761A30BD21}">
      <dgm:prSet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4000" dirty="0"/>
            <a:t>Low</a:t>
          </a:r>
        </a:p>
      </dgm:t>
    </dgm:pt>
    <dgm:pt modelId="{06D768AF-EFA5-554D-A8A7-25801F95247C}" type="parTrans" cxnId="{C08E7E1C-169D-C147-B9AF-7B77B4E5573A}">
      <dgm:prSet/>
      <dgm:spPr/>
      <dgm:t>
        <a:bodyPr/>
        <a:lstStyle/>
        <a:p>
          <a:endParaRPr lang="en-US"/>
        </a:p>
      </dgm:t>
    </dgm:pt>
    <dgm:pt modelId="{75BB73CF-1C6A-0742-A6E8-75D0C56B7E3A}" type="sibTrans" cxnId="{C08E7E1C-169D-C147-B9AF-7B77B4E5573A}">
      <dgm:prSet/>
      <dgm:spPr/>
      <dgm:t>
        <a:bodyPr/>
        <a:lstStyle/>
        <a:p>
          <a:endParaRPr lang="en-US"/>
        </a:p>
      </dgm:t>
    </dgm:pt>
    <dgm:pt modelId="{362B8961-F804-9B48-A3F4-0871231080F5}">
      <dgm:prSet custT="1"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2000" dirty="0"/>
            <a:t>The loss could be expected to </a:t>
          </a:r>
          <a:r>
            <a:rPr lang="en-US" sz="2000" dirty="0">
              <a:solidFill>
                <a:srgbClr val="FF0000"/>
              </a:solidFill>
            </a:rPr>
            <a:t>have a limited adverse effect</a:t>
          </a:r>
          <a:endParaRPr lang="en-US" sz="2000" dirty="0"/>
        </a:p>
      </dgm:t>
    </dgm:pt>
    <dgm:pt modelId="{EC8415BA-EFD4-FA44-9876-A560974F0E0B}" type="parTrans" cxnId="{F75A9C39-12BF-3D4D-89B5-776E3D10AC3D}">
      <dgm:prSet/>
      <dgm:spPr/>
      <dgm:t>
        <a:bodyPr/>
        <a:lstStyle/>
        <a:p>
          <a:endParaRPr lang="en-US"/>
        </a:p>
      </dgm:t>
    </dgm:pt>
    <dgm:pt modelId="{676D45F4-7F60-6D47-B5EC-16E76F3C7D7B}" type="sibTrans" cxnId="{F75A9C39-12BF-3D4D-89B5-776E3D10AC3D}">
      <dgm:prSet/>
      <dgm:spPr/>
      <dgm:t>
        <a:bodyPr/>
        <a:lstStyle/>
        <a:p>
          <a:endParaRPr lang="en-US"/>
        </a:p>
      </dgm:t>
    </dgm:pt>
    <dgm:pt modelId="{09A7B802-5403-BD45-9DA3-6DE3D2A79C51}" type="pres">
      <dgm:prSet presAssocID="{649160E5-2920-2E43-AB10-2D83ADE190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43E776-ED5C-1E44-A3EA-7E3D4E98FE0C}" type="pres">
      <dgm:prSet presAssocID="{15A8F4FC-E29F-F745-BF04-26B1B4957E6E}" presName="Name8" presStyleCnt="0"/>
      <dgm:spPr/>
    </dgm:pt>
    <dgm:pt modelId="{CD8DBAC6-25DB-7848-AE10-A620F7695C2D}" type="pres">
      <dgm:prSet presAssocID="{15A8F4FC-E29F-F745-BF04-26B1B4957E6E}" presName="acctBkgd" presStyleLbl="alignAcc1" presStyleIdx="0" presStyleCnt="3"/>
      <dgm:spPr/>
      <dgm:t>
        <a:bodyPr/>
        <a:lstStyle/>
        <a:p>
          <a:endParaRPr lang="en-US"/>
        </a:p>
      </dgm:t>
    </dgm:pt>
    <dgm:pt modelId="{B0EF3AC3-0F39-074F-B7E8-02C3FED0D751}" type="pres">
      <dgm:prSet presAssocID="{15A8F4FC-E29F-F745-BF04-26B1B4957E6E}" presName="acctTx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3F2C42-63B1-9D46-8116-55010DB641B3}" type="pres">
      <dgm:prSet presAssocID="{15A8F4FC-E29F-F745-BF04-26B1B4957E6E}" presName="level" presStyleLbl="node1" presStyleIdx="0" presStyleCnt="3" custScaleX="103046" custLinFactNeighborY="298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840AC-C313-7A49-9DFD-68837E8E1465}" type="pres">
      <dgm:prSet presAssocID="{15A8F4FC-E29F-F745-BF04-26B1B4957E6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F9B311-5F70-F340-87B1-8AD80491CB9C}" type="pres">
      <dgm:prSet presAssocID="{70486C14-6AC6-BE4A-9FED-24933BA6770E}" presName="Name8" presStyleCnt="0"/>
      <dgm:spPr/>
    </dgm:pt>
    <dgm:pt modelId="{EDEB3454-1F7E-594F-B14B-175BDB7A3CA0}" type="pres">
      <dgm:prSet presAssocID="{70486C14-6AC6-BE4A-9FED-24933BA6770E}" presName="acctBkgd" presStyleLbl="alignAcc1" presStyleIdx="1" presStyleCnt="3"/>
      <dgm:spPr/>
      <dgm:t>
        <a:bodyPr/>
        <a:lstStyle/>
        <a:p>
          <a:endParaRPr lang="en-US"/>
        </a:p>
      </dgm:t>
    </dgm:pt>
    <dgm:pt modelId="{4DD1200A-4316-184B-8D01-6D4B01BD8657}" type="pres">
      <dgm:prSet presAssocID="{70486C14-6AC6-BE4A-9FED-24933BA6770E}" presName="acctTx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A4DA2-4774-2747-9C4E-431FEDEE116B}" type="pres">
      <dgm:prSet presAssocID="{70486C14-6AC6-BE4A-9FED-24933BA6770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C6DF5-778F-4642-AF29-1D54919DAA9F}" type="pres">
      <dgm:prSet presAssocID="{70486C14-6AC6-BE4A-9FED-24933BA677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D24E3-5775-B849-B09C-7604895582F2}" type="pres">
      <dgm:prSet presAssocID="{AA81E6F6-E0A3-174E-8666-60761A30BD21}" presName="Name8" presStyleCnt="0"/>
      <dgm:spPr/>
    </dgm:pt>
    <dgm:pt modelId="{63798C49-604C-6D4F-B502-7E4BA45356A1}" type="pres">
      <dgm:prSet presAssocID="{AA81E6F6-E0A3-174E-8666-60761A30BD21}" presName="acctBkgd" presStyleLbl="alignAcc1" presStyleIdx="2" presStyleCnt="3"/>
      <dgm:spPr/>
      <dgm:t>
        <a:bodyPr/>
        <a:lstStyle/>
        <a:p>
          <a:endParaRPr lang="en-US"/>
        </a:p>
      </dgm:t>
    </dgm:pt>
    <dgm:pt modelId="{E4181917-BB74-094C-83B5-63AA39D3F980}" type="pres">
      <dgm:prSet presAssocID="{AA81E6F6-E0A3-174E-8666-60761A30BD21}" presName="acct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80A8-997B-A541-ADD6-12677C70DBB4}" type="pres">
      <dgm:prSet presAssocID="{AA81E6F6-E0A3-174E-8666-60761A30BD2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22CAB-1187-974C-A0B2-6CF6E1C887F7}" type="pres">
      <dgm:prSet presAssocID="{AA81E6F6-E0A3-174E-8666-60761A30BD2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6457DB-BBBC-4286-B4A9-C38612D7EBA3}" type="presOf" srcId="{AA81E6F6-E0A3-174E-8666-60761A30BD21}" destId="{41822CAB-1187-974C-A0B2-6CF6E1C887F7}" srcOrd="1" destOrd="0" presId="urn:microsoft.com/office/officeart/2005/8/layout/pyramid1"/>
    <dgm:cxn modelId="{ED1B7D99-6DDD-457B-AB8F-8A4442A31543}" type="presOf" srcId="{362B8961-F804-9B48-A3F4-0871231080F5}" destId="{E4181917-BB74-094C-83B5-63AA39D3F980}" srcOrd="1" destOrd="0" presId="urn:microsoft.com/office/officeart/2005/8/layout/pyramid1"/>
    <dgm:cxn modelId="{C08E7E1C-169D-C147-B9AF-7B77B4E5573A}" srcId="{649160E5-2920-2E43-AB10-2D83ADE19095}" destId="{AA81E6F6-E0A3-174E-8666-60761A30BD21}" srcOrd="2" destOrd="0" parTransId="{06D768AF-EFA5-554D-A8A7-25801F95247C}" sibTransId="{75BB73CF-1C6A-0742-A6E8-75D0C56B7E3A}"/>
    <dgm:cxn modelId="{2E639D7F-1F8A-D341-BDB7-C7025F63603D}" srcId="{649160E5-2920-2E43-AB10-2D83ADE19095}" destId="{15A8F4FC-E29F-F745-BF04-26B1B4957E6E}" srcOrd="0" destOrd="0" parTransId="{DBE2BCEA-129D-FE4A-9BFD-F42EDFAAB571}" sibTransId="{A5409590-AEE1-A947-B90C-5F50D54C0DC4}"/>
    <dgm:cxn modelId="{97C83871-E0AC-400E-8B01-9964B7A50F93}" type="presOf" srcId="{AA81E6F6-E0A3-174E-8666-60761A30BD21}" destId="{680880A8-997B-A541-ADD6-12677C70DBB4}" srcOrd="0" destOrd="0" presId="urn:microsoft.com/office/officeart/2005/8/layout/pyramid1"/>
    <dgm:cxn modelId="{DE7A7C1A-54BD-3743-96D3-E10EEDCCF1E6}" srcId="{15A8F4FC-E29F-F745-BF04-26B1B4957E6E}" destId="{A7DC7081-8C22-7A4E-8F41-B490A54807C2}" srcOrd="0" destOrd="0" parTransId="{827A6233-D0A1-1148-A5E1-88F6AF8F8F2E}" sibTransId="{682886A0-47C9-694F-A5B9-36D711076620}"/>
    <dgm:cxn modelId="{95885305-F231-486A-8A2D-524CFF2ADE34}" type="presOf" srcId="{649160E5-2920-2E43-AB10-2D83ADE19095}" destId="{09A7B802-5403-BD45-9DA3-6DE3D2A79C51}" srcOrd="0" destOrd="0" presId="urn:microsoft.com/office/officeart/2005/8/layout/pyramid1"/>
    <dgm:cxn modelId="{F7235A90-1B49-4889-BC0A-0747A51F58B1}" type="presOf" srcId="{A7DC7081-8C22-7A4E-8F41-B490A54807C2}" destId="{B0EF3AC3-0F39-074F-B7E8-02C3FED0D751}" srcOrd="1" destOrd="0" presId="urn:microsoft.com/office/officeart/2005/8/layout/pyramid1"/>
    <dgm:cxn modelId="{B883A1F3-DC9C-4CE6-9294-38336164413C}" type="presOf" srcId="{70486C14-6AC6-BE4A-9FED-24933BA6770E}" destId="{BD8A4DA2-4774-2747-9C4E-431FEDEE116B}" srcOrd="0" destOrd="0" presId="urn:microsoft.com/office/officeart/2005/8/layout/pyramid1"/>
    <dgm:cxn modelId="{E807A927-02E2-4462-8B05-4079E522F922}" type="presOf" srcId="{3EB87650-35A2-844B-9C3C-016B209CB90F}" destId="{EDEB3454-1F7E-594F-B14B-175BDB7A3CA0}" srcOrd="0" destOrd="0" presId="urn:microsoft.com/office/officeart/2005/8/layout/pyramid1"/>
    <dgm:cxn modelId="{F75A9C39-12BF-3D4D-89B5-776E3D10AC3D}" srcId="{AA81E6F6-E0A3-174E-8666-60761A30BD21}" destId="{362B8961-F804-9B48-A3F4-0871231080F5}" srcOrd="0" destOrd="0" parTransId="{EC8415BA-EFD4-FA44-9876-A560974F0E0B}" sibTransId="{676D45F4-7F60-6D47-B5EC-16E76F3C7D7B}"/>
    <dgm:cxn modelId="{2A6E85D1-10A2-49EB-90BC-E3802E559024}" type="presOf" srcId="{15A8F4FC-E29F-F745-BF04-26B1B4957E6E}" destId="{323F2C42-63B1-9D46-8116-55010DB641B3}" srcOrd="0" destOrd="0" presId="urn:microsoft.com/office/officeart/2005/8/layout/pyramid1"/>
    <dgm:cxn modelId="{E936FA87-B910-48BB-8393-B09528737EE1}" type="presOf" srcId="{3EB87650-35A2-844B-9C3C-016B209CB90F}" destId="{4DD1200A-4316-184B-8D01-6D4B01BD8657}" srcOrd="1" destOrd="0" presId="urn:microsoft.com/office/officeart/2005/8/layout/pyramid1"/>
    <dgm:cxn modelId="{D708B4E9-701F-4D95-A4DB-FAFE93BC4BFC}" type="presOf" srcId="{15A8F4FC-E29F-F745-BF04-26B1B4957E6E}" destId="{DCB840AC-C313-7A49-9DFD-68837E8E1465}" srcOrd="1" destOrd="0" presId="urn:microsoft.com/office/officeart/2005/8/layout/pyramid1"/>
    <dgm:cxn modelId="{54A31F7D-D2BF-4E74-B8BD-A68672B2D837}" type="presOf" srcId="{70486C14-6AC6-BE4A-9FED-24933BA6770E}" destId="{A86C6DF5-778F-4642-AF29-1D54919DAA9F}" srcOrd="1" destOrd="0" presId="urn:microsoft.com/office/officeart/2005/8/layout/pyramid1"/>
    <dgm:cxn modelId="{080D9ECC-A68A-DE47-81EA-5545E8DC511F}" srcId="{649160E5-2920-2E43-AB10-2D83ADE19095}" destId="{70486C14-6AC6-BE4A-9FED-24933BA6770E}" srcOrd="1" destOrd="0" parTransId="{104E6419-F7F4-8545-AC3D-82C43F9B8796}" sibTransId="{5CB8B94A-450A-F946-9E03-E75550EFA0F3}"/>
    <dgm:cxn modelId="{F1F5F84D-0817-400B-8F6E-3B57CE88D90B}" type="presOf" srcId="{A7DC7081-8C22-7A4E-8F41-B490A54807C2}" destId="{CD8DBAC6-25DB-7848-AE10-A620F7695C2D}" srcOrd="0" destOrd="0" presId="urn:microsoft.com/office/officeart/2005/8/layout/pyramid1"/>
    <dgm:cxn modelId="{43DF33E4-1379-4AAF-8346-7FA13562B978}" type="presOf" srcId="{362B8961-F804-9B48-A3F4-0871231080F5}" destId="{63798C49-604C-6D4F-B502-7E4BA45356A1}" srcOrd="0" destOrd="0" presId="urn:microsoft.com/office/officeart/2005/8/layout/pyramid1"/>
    <dgm:cxn modelId="{EAC231EA-DB5A-DE4B-975B-0D06BED0584B}" srcId="{70486C14-6AC6-BE4A-9FED-24933BA6770E}" destId="{3EB87650-35A2-844B-9C3C-016B209CB90F}" srcOrd="0" destOrd="0" parTransId="{69A124E5-BB8A-4546-9B9C-93CD70DE48D1}" sibTransId="{64EF014F-D53D-1548-AC0A-B14F06A26A96}"/>
    <dgm:cxn modelId="{F4970172-56B8-44AB-A4E8-20FA9AEF5FA0}" type="presParOf" srcId="{09A7B802-5403-BD45-9DA3-6DE3D2A79C51}" destId="{AC43E776-ED5C-1E44-A3EA-7E3D4E98FE0C}" srcOrd="0" destOrd="0" presId="urn:microsoft.com/office/officeart/2005/8/layout/pyramid1"/>
    <dgm:cxn modelId="{24A4EA0D-7E0C-496E-AABE-38313CC83639}" type="presParOf" srcId="{AC43E776-ED5C-1E44-A3EA-7E3D4E98FE0C}" destId="{CD8DBAC6-25DB-7848-AE10-A620F7695C2D}" srcOrd="0" destOrd="0" presId="urn:microsoft.com/office/officeart/2005/8/layout/pyramid1"/>
    <dgm:cxn modelId="{BFD94BE4-2CBD-4B8D-A999-08F75C9C13A5}" type="presParOf" srcId="{AC43E776-ED5C-1E44-A3EA-7E3D4E98FE0C}" destId="{B0EF3AC3-0F39-074F-B7E8-02C3FED0D751}" srcOrd="1" destOrd="0" presId="urn:microsoft.com/office/officeart/2005/8/layout/pyramid1"/>
    <dgm:cxn modelId="{26F4ED68-90A5-4BC4-B0F5-33DB43E5FF59}" type="presParOf" srcId="{AC43E776-ED5C-1E44-A3EA-7E3D4E98FE0C}" destId="{323F2C42-63B1-9D46-8116-55010DB641B3}" srcOrd="2" destOrd="0" presId="urn:microsoft.com/office/officeart/2005/8/layout/pyramid1"/>
    <dgm:cxn modelId="{D50CB1C5-DDAD-409E-A8CE-BAD6D03F809C}" type="presParOf" srcId="{AC43E776-ED5C-1E44-A3EA-7E3D4E98FE0C}" destId="{DCB840AC-C313-7A49-9DFD-68837E8E1465}" srcOrd="3" destOrd="0" presId="urn:microsoft.com/office/officeart/2005/8/layout/pyramid1"/>
    <dgm:cxn modelId="{FB674309-7F31-448E-ABA3-B22FA6FE9077}" type="presParOf" srcId="{09A7B802-5403-BD45-9DA3-6DE3D2A79C51}" destId="{33F9B311-5F70-F340-87B1-8AD80491CB9C}" srcOrd="1" destOrd="0" presId="urn:microsoft.com/office/officeart/2005/8/layout/pyramid1"/>
    <dgm:cxn modelId="{10A28A22-A402-4B15-AAF0-69E6304432E6}" type="presParOf" srcId="{33F9B311-5F70-F340-87B1-8AD80491CB9C}" destId="{EDEB3454-1F7E-594F-B14B-175BDB7A3CA0}" srcOrd="0" destOrd="0" presId="urn:microsoft.com/office/officeart/2005/8/layout/pyramid1"/>
    <dgm:cxn modelId="{A5D33BAE-C41C-4218-9A0B-F199C2F9B7D2}" type="presParOf" srcId="{33F9B311-5F70-F340-87B1-8AD80491CB9C}" destId="{4DD1200A-4316-184B-8D01-6D4B01BD8657}" srcOrd="1" destOrd="0" presId="urn:microsoft.com/office/officeart/2005/8/layout/pyramid1"/>
    <dgm:cxn modelId="{94144B00-4FCD-4ED5-935D-6642022C6969}" type="presParOf" srcId="{33F9B311-5F70-F340-87B1-8AD80491CB9C}" destId="{BD8A4DA2-4774-2747-9C4E-431FEDEE116B}" srcOrd="2" destOrd="0" presId="urn:microsoft.com/office/officeart/2005/8/layout/pyramid1"/>
    <dgm:cxn modelId="{CC6835A7-D42D-4FD2-8EF4-B365D2035012}" type="presParOf" srcId="{33F9B311-5F70-F340-87B1-8AD80491CB9C}" destId="{A86C6DF5-778F-4642-AF29-1D54919DAA9F}" srcOrd="3" destOrd="0" presId="urn:microsoft.com/office/officeart/2005/8/layout/pyramid1"/>
    <dgm:cxn modelId="{CD126C20-18D1-4C28-8E90-E278EDB35C75}" type="presParOf" srcId="{09A7B802-5403-BD45-9DA3-6DE3D2A79C51}" destId="{767D24E3-5775-B849-B09C-7604895582F2}" srcOrd="2" destOrd="0" presId="urn:microsoft.com/office/officeart/2005/8/layout/pyramid1"/>
    <dgm:cxn modelId="{59F66EB4-D20C-4496-9182-06A6941A75E7}" type="presParOf" srcId="{767D24E3-5775-B849-B09C-7604895582F2}" destId="{63798C49-604C-6D4F-B502-7E4BA45356A1}" srcOrd="0" destOrd="0" presId="urn:microsoft.com/office/officeart/2005/8/layout/pyramid1"/>
    <dgm:cxn modelId="{63606A6E-62BE-42DC-A375-70125CC9B6FA}" type="presParOf" srcId="{767D24E3-5775-B849-B09C-7604895582F2}" destId="{E4181917-BB74-094C-83B5-63AA39D3F980}" srcOrd="1" destOrd="0" presId="urn:microsoft.com/office/officeart/2005/8/layout/pyramid1"/>
    <dgm:cxn modelId="{2985E1B1-EE4E-4A0E-9D52-A62E703C8390}" type="presParOf" srcId="{767D24E3-5775-B849-B09C-7604895582F2}" destId="{680880A8-997B-A541-ADD6-12677C70DBB4}" srcOrd="2" destOrd="0" presId="urn:microsoft.com/office/officeart/2005/8/layout/pyramid1"/>
    <dgm:cxn modelId="{8B1D36C9-48A6-4FE0-81F7-715CED1C3822}" type="presParOf" srcId="{767D24E3-5775-B849-B09C-7604895582F2}" destId="{41822CAB-1187-974C-A0B2-6CF6E1C887F7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40BB69-795F-DC44-9039-EFE386C8DA42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604162-7F55-C047-BE94-13ED11E97062}">
      <dgm:prSet/>
      <dgm:spPr/>
      <dgm:t>
        <a:bodyPr/>
        <a:lstStyle/>
        <a:p>
          <a:pPr rtl="0"/>
          <a:r>
            <a:rPr lang="en-US" dirty="0"/>
            <a:t>Can apply to a stream of messages, a single message, or selected fields within a message</a:t>
          </a:r>
        </a:p>
      </dgm:t>
    </dgm:pt>
    <dgm:pt modelId="{633A7DFD-9686-A442-916C-11E66333C626}" type="parTrans" cxnId="{F269C7C7-02E8-7144-85BC-5A10F1C0EBED}">
      <dgm:prSet/>
      <dgm:spPr/>
      <dgm:t>
        <a:bodyPr/>
        <a:lstStyle/>
        <a:p>
          <a:endParaRPr lang="en-US"/>
        </a:p>
      </dgm:t>
    </dgm:pt>
    <dgm:pt modelId="{DA04DC4C-5D65-2448-AC1C-B6B53BDD2F97}" type="sibTrans" cxnId="{F269C7C7-02E8-7144-85BC-5A10F1C0EBED}">
      <dgm:prSet/>
      <dgm:spPr/>
      <dgm:t>
        <a:bodyPr/>
        <a:lstStyle/>
        <a:p>
          <a:endParaRPr lang="en-US"/>
        </a:p>
      </dgm:t>
    </dgm:pt>
    <dgm:pt modelId="{EACD3E88-C1DE-AD4D-ABD5-C72E5F9F6EF2}">
      <dgm:prSet/>
      <dgm:spPr/>
      <dgm:t>
        <a:bodyPr/>
        <a:lstStyle/>
        <a:p>
          <a:pPr rtl="0"/>
          <a:r>
            <a:rPr lang="en-US" dirty="0">
              <a:solidFill>
                <a:srgbClr val="FF0000"/>
              </a:solidFill>
            </a:rPr>
            <a:t>Connection-oriented integrity service </a:t>
          </a:r>
          <a:r>
            <a:rPr lang="en-US" dirty="0"/>
            <a:t>deals with a stream of messages and assures that messages are received as sent </a:t>
          </a:r>
          <a:r>
            <a:rPr lang="en-US" dirty="0">
              <a:solidFill>
                <a:srgbClr val="0000FF"/>
              </a:solidFill>
            </a:rPr>
            <a:t>with no duplication, insertion, modification, reordering, or replays</a:t>
          </a:r>
        </a:p>
      </dgm:t>
    </dgm:pt>
    <dgm:pt modelId="{B2ACB307-BE4D-F74B-BB65-CD2BA8FAAC9B}" type="parTrans" cxnId="{9DE49B1B-A120-5942-975D-B7C77A415DC3}">
      <dgm:prSet/>
      <dgm:spPr/>
      <dgm:t>
        <a:bodyPr/>
        <a:lstStyle/>
        <a:p>
          <a:endParaRPr lang="en-US"/>
        </a:p>
      </dgm:t>
    </dgm:pt>
    <dgm:pt modelId="{9BD7C4EC-B487-9B40-959A-D29C0522FA75}" type="sibTrans" cxnId="{9DE49B1B-A120-5942-975D-B7C77A415DC3}">
      <dgm:prSet/>
      <dgm:spPr/>
      <dgm:t>
        <a:bodyPr/>
        <a:lstStyle/>
        <a:p>
          <a:endParaRPr lang="en-US"/>
        </a:p>
      </dgm:t>
    </dgm:pt>
    <dgm:pt modelId="{88515058-E016-784D-86C9-F8BFA4539E65}">
      <dgm:prSet/>
      <dgm:spPr/>
      <dgm:t>
        <a:bodyPr/>
        <a:lstStyle/>
        <a:p>
          <a:pPr rtl="0"/>
          <a:r>
            <a:rPr lang="en-US" dirty="0"/>
            <a:t>A </a:t>
          </a:r>
          <a:r>
            <a:rPr lang="en-US" dirty="0">
              <a:solidFill>
                <a:srgbClr val="FF0000"/>
              </a:solidFill>
            </a:rPr>
            <a:t>connectionless integrity service </a:t>
          </a:r>
          <a:r>
            <a:rPr lang="en-US" dirty="0"/>
            <a:t>deals with individual messages without regard to any larger context and generally </a:t>
          </a:r>
          <a:r>
            <a:rPr lang="en-US" dirty="0">
              <a:solidFill>
                <a:srgbClr val="0000FF"/>
              </a:solidFill>
            </a:rPr>
            <a:t>provides protection against message modification only</a:t>
          </a:r>
        </a:p>
      </dgm:t>
    </dgm:pt>
    <dgm:pt modelId="{0F303553-D7CD-8346-83F5-CE5CF40836AA}" type="parTrans" cxnId="{5AC8B4FA-211D-824C-AFE4-280EDC6B5987}">
      <dgm:prSet/>
      <dgm:spPr/>
      <dgm:t>
        <a:bodyPr/>
        <a:lstStyle/>
        <a:p>
          <a:endParaRPr lang="en-US"/>
        </a:p>
      </dgm:t>
    </dgm:pt>
    <dgm:pt modelId="{1CC71872-B62A-1840-9C56-D71664F86403}" type="sibTrans" cxnId="{5AC8B4FA-211D-824C-AFE4-280EDC6B5987}">
      <dgm:prSet/>
      <dgm:spPr/>
      <dgm:t>
        <a:bodyPr/>
        <a:lstStyle/>
        <a:p>
          <a:endParaRPr lang="en-US"/>
        </a:p>
      </dgm:t>
    </dgm:pt>
    <dgm:pt modelId="{C45F6EED-CF4E-0E44-92A7-E9EAFC55CADD}" type="pres">
      <dgm:prSet presAssocID="{7840BB69-795F-DC44-9039-EFE386C8DA42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5CE519-0303-A744-892D-6CF27E5E4D64}" type="pres">
      <dgm:prSet presAssocID="{78604162-7F55-C047-BE94-13ED11E97062}" presName="circle1" presStyleLbl="node1" presStyleIdx="0" presStyleCnt="3"/>
      <dgm:spPr>
        <a:solidFill>
          <a:schemeClr val="accent2"/>
        </a:solidFill>
      </dgm:spPr>
    </dgm:pt>
    <dgm:pt modelId="{24D852AE-2FB4-F642-9D5B-4098CEC249D8}" type="pres">
      <dgm:prSet presAssocID="{78604162-7F55-C047-BE94-13ED11E97062}" presName="space" presStyleCnt="0"/>
      <dgm:spPr/>
    </dgm:pt>
    <dgm:pt modelId="{EB9D8600-0FC6-CF44-8D37-7ABEE0F4BC87}" type="pres">
      <dgm:prSet presAssocID="{78604162-7F55-C047-BE94-13ED11E97062}" presName="rect1" presStyleLbl="alignAcc1" presStyleIdx="0" presStyleCnt="3"/>
      <dgm:spPr/>
      <dgm:t>
        <a:bodyPr/>
        <a:lstStyle/>
        <a:p>
          <a:endParaRPr lang="en-US"/>
        </a:p>
      </dgm:t>
    </dgm:pt>
    <dgm:pt modelId="{D3995856-484C-EC4F-92D4-0F7F517BC87B}" type="pres">
      <dgm:prSet presAssocID="{EACD3E88-C1DE-AD4D-ABD5-C72E5F9F6EF2}" presName="vertSpace2" presStyleLbl="node1" presStyleIdx="0" presStyleCnt="3"/>
      <dgm:spPr/>
    </dgm:pt>
    <dgm:pt modelId="{460B7F3E-CECD-1E45-A060-CEEBADF883A5}" type="pres">
      <dgm:prSet presAssocID="{EACD3E88-C1DE-AD4D-ABD5-C72E5F9F6EF2}" presName="circle2" presStyleLbl="node1" presStyleIdx="1" presStyleCnt="3"/>
      <dgm:spPr/>
    </dgm:pt>
    <dgm:pt modelId="{1FEB0DB6-FA4E-CF4E-8B72-2D86613E2D39}" type="pres">
      <dgm:prSet presAssocID="{EACD3E88-C1DE-AD4D-ABD5-C72E5F9F6EF2}" presName="rect2" presStyleLbl="alignAcc1" presStyleIdx="1" presStyleCnt="3"/>
      <dgm:spPr/>
      <dgm:t>
        <a:bodyPr/>
        <a:lstStyle/>
        <a:p>
          <a:endParaRPr lang="en-US"/>
        </a:p>
      </dgm:t>
    </dgm:pt>
    <dgm:pt modelId="{96EB837B-31E5-BF4F-AA22-C7D317AE6937}" type="pres">
      <dgm:prSet presAssocID="{88515058-E016-784D-86C9-F8BFA4539E65}" presName="vertSpace3" presStyleLbl="node1" presStyleIdx="1" presStyleCnt="3"/>
      <dgm:spPr/>
    </dgm:pt>
    <dgm:pt modelId="{D880669A-8623-EE4C-BDCE-31DE7DE25528}" type="pres">
      <dgm:prSet presAssocID="{88515058-E016-784D-86C9-F8BFA4539E65}" presName="circle3" presStyleLbl="node1" presStyleIdx="2" presStyleCnt="3"/>
      <dgm:spPr>
        <a:solidFill>
          <a:schemeClr val="accent4">
            <a:lumMod val="50000"/>
          </a:schemeClr>
        </a:solidFill>
      </dgm:spPr>
    </dgm:pt>
    <dgm:pt modelId="{6773C79A-A7DA-5D43-9C7B-903C427EC509}" type="pres">
      <dgm:prSet presAssocID="{88515058-E016-784D-86C9-F8BFA4539E65}" presName="rect3" presStyleLbl="alignAcc1" presStyleIdx="2" presStyleCnt="3"/>
      <dgm:spPr/>
      <dgm:t>
        <a:bodyPr/>
        <a:lstStyle/>
        <a:p>
          <a:endParaRPr lang="en-US"/>
        </a:p>
      </dgm:t>
    </dgm:pt>
    <dgm:pt modelId="{2E67184D-F9BA-A749-88A9-C737856676D7}" type="pres">
      <dgm:prSet presAssocID="{78604162-7F55-C047-BE94-13ED11E97062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2491C-959D-9341-B5E5-3708E7ECB676}" type="pres">
      <dgm:prSet presAssocID="{EACD3E88-C1DE-AD4D-ABD5-C72E5F9F6EF2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7B241A-14AD-BA4F-86DD-0171E3154DEB}" type="pres">
      <dgm:prSet presAssocID="{88515058-E016-784D-86C9-F8BFA4539E65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27E98F-B977-4859-9B19-1D7D76AA1F5C}" type="presOf" srcId="{78604162-7F55-C047-BE94-13ED11E97062}" destId="{EB9D8600-0FC6-CF44-8D37-7ABEE0F4BC87}" srcOrd="0" destOrd="0" presId="urn:microsoft.com/office/officeart/2005/8/layout/target3"/>
    <dgm:cxn modelId="{D97D27C7-C5F4-4DDF-A55B-159A65474739}" type="presOf" srcId="{EACD3E88-C1DE-AD4D-ABD5-C72E5F9F6EF2}" destId="{1FEB0DB6-FA4E-CF4E-8B72-2D86613E2D39}" srcOrd="0" destOrd="0" presId="urn:microsoft.com/office/officeart/2005/8/layout/target3"/>
    <dgm:cxn modelId="{F269C7C7-02E8-7144-85BC-5A10F1C0EBED}" srcId="{7840BB69-795F-DC44-9039-EFE386C8DA42}" destId="{78604162-7F55-C047-BE94-13ED11E97062}" srcOrd="0" destOrd="0" parTransId="{633A7DFD-9686-A442-916C-11E66333C626}" sibTransId="{DA04DC4C-5D65-2448-AC1C-B6B53BDD2F97}"/>
    <dgm:cxn modelId="{968CF2BD-A476-4685-B0F2-B16A22A6A709}" type="presOf" srcId="{88515058-E016-784D-86C9-F8BFA4539E65}" destId="{6773C79A-A7DA-5D43-9C7B-903C427EC509}" srcOrd="0" destOrd="0" presId="urn:microsoft.com/office/officeart/2005/8/layout/target3"/>
    <dgm:cxn modelId="{5AC8B4FA-211D-824C-AFE4-280EDC6B5987}" srcId="{7840BB69-795F-DC44-9039-EFE386C8DA42}" destId="{88515058-E016-784D-86C9-F8BFA4539E65}" srcOrd="2" destOrd="0" parTransId="{0F303553-D7CD-8346-83F5-CE5CF40836AA}" sibTransId="{1CC71872-B62A-1840-9C56-D71664F86403}"/>
    <dgm:cxn modelId="{F0C0B6EF-070B-4406-99F4-800B48891697}" type="presOf" srcId="{78604162-7F55-C047-BE94-13ED11E97062}" destId="{2E67184D-F9BA-A749-88A9-C737856676D7}" srcOrd="1" destOrd="0" presId="urn:microsoft.com/office/officeart/2005/8/layout/target3"/>
    <dgm:cxn modelId="{9DE49B1B-A120-5942-975D-B7C77A415DC3}" srcId="{7840BB69-795F-DC44-9039-EFE386C8DA42}" destId="{EACD3E88-C1DE-AD4D-ABD5-C72E5F9F6EF2}" srcOrd="1" destOrd="0" parTransId="{B2ACB307-BE4D-F74B-BB65-CD2BA8FAAC9B}" sibTransId="{9BD7C4EC-B487-9B40-959A-D29C0522FA75}"/>
    <dgm:cxn modelId="{384ED823-017A-48F4-8EFF-D4E21271E7DD}" type="presOf" srcId="{88515058-E016-784D-86C9-F8BFA4539E65}" destId="{217B241A-14AD-BA4F-86DD-0171E3154DEB}" srcOrd="1" destOrd="0" presId="urn:microsoft.com/office/officeart/2005/8/layout/target3"/>
    <dgm:cxn modelId="{341E3F3E-F793-44EC-B84C-06A38F292306}" type="presOf" srcId="{7840BB69-795F-DC44-9039-EFE386C8DA42}" destId="{C45F6EED-CF4E-0E44-92A7-E9EAFC55CADD}" srcOrd="0" destOrd="0" presId="urn:microsoft.com/office/officeart/2005/8/layout/target3"/>
    <dgm:cxn modelId="{1F9F5B02-D1CF-4C43-A47E-09A5CEB43E4B}" type="presOf" srcId="{EACD3E88-C1DE-AD4D-ABD5-C72E5F9F6EF2}" destId="{46B2491C-959D-9341-B5E5-3708E7ECB676}" srcOrd="1" destOrd="0" presId="urn:microsoft.com/office/officeart/2005/8/layout/target3"/>
    <dgm:cxn modelId="{E228E9EF-5446-44FA-9C47-367BFAD08F86}" type="presParOf" srcId="{C45F6EED-CF4E-0E44-92A7-E9EAFC55CADD}" destId="{BF5CE519-0303-A744-892D-6CF27E5E4D64}" srcOrd="0" destOrd="0" presId="urn:microsoft.com/office/officeart/2005/8/layout/target3"/>
    <dgm:cxn modelId="{AF178C6C-F0C1-4E6D-BCA0-7768E476B149}" type="presParOf" srcId="{C45F6EED-CF4E-0E44-92A7-E9EAFC55CADD}" destId="{24D852AE-2FB4-F642-9D5B-4098CEC249D8}" srcOrd="1" destOrd="0" presId="urn:microsoft.com/office/officeart/2005/8/layout/target3"/>
    <dgm:cxn modelId="{828C3351-B214-4FAC-8E91-2C515B76304C}" type="presParOf" srcId="{C45F6EED-CF4E-0E44-92A7-E9EAFC55CADD}" destId="{EB9D8600-0FC6-CF44-8D37-7ABEE0F4BC87}" srcOrd="2" destOrd="0" presId="urn:microsoft.com/office/officeart/2005/8/layout/target3"/>
    <dgm:cxn modelId="{31F35582-4A2C-4CD7-8995-FC1C8F8A6FCE}" type="presParOf" srcId="{C45F6EED-CF4E-0E44-92A7-E9EAFC55CADD}" destId="{D3995856-484C-EC4F-92D4-0F7F517BC87B}" srcOrd="3" destOrd="0" presId="urn:microsoft.com/office/officeart/2005/8/layout/target3"/>
    <dgm:cxn modelId="{18D966FF-1B10-413D-B0FD-9B35A4147790}" type="presParOf" srcId="{C45F6EED-CF4E-0E44-92A7-E9EAFC55CADD}" destId="{460B7F3E-CECD-1E45-A060-CEEBADF883A5}" srcOrd="4" destOrd="0" presId="urn:microsoft.com/office/officeart/2005/8/layout/target3"/>
    <dgm:cxn modelId="{1A9DD39F-09EC-4516-BC41-3B51ABCD9A21}" type="presParOf" srcId="{C45F6EED-CF4E-0E44-92A7-E9EAFC55CADD}" destId="{1FEB0DB6-FA4E-CF4E-8B72-2D86613E2D39}" srcOrd="5" destOrd="0" presId="urn:microsoft.com/office/officeart/2005/8/layout/target3"/>
    <dgm:cxn modelId="{074F991E-E460-46B0-A99C-CE25886CD991}" type="presParOf" srcId="{C45F6EED-CF4E-0E44-92A7-E9EAFC55CADD}" destId="{96EB837B-31E5-BF4F-AA22-C7D317AE6937}" srcOrd="6" destOrd="0" presId="urn:microsoft.com/office/officeart/2005/8/layout/target3"/>
    <dgm:cxn modelId="{8E6E9133-8643-4D77-AD99-C6A97DB59B0E}" type="presParOf" srcId="{C45F6EED-CF4E-0E44-92A7-E9EAFC55CADD}" destId="{D880669A-8623-EE4C-BDCE-31DE7DE25528}" srcOrd="7" destOrd="0" presId="urn:microsoft.com/office/officeart/2005/8/layout/target3"/>
    <dgm:cxn modelId="{C9A24906-7D73-430D-AF2F-43D623659FAE}" type="presParOf" srcId="{C45F6EED-CF4E-0E44-92A7-E9EAFC55CADD}" destId="{6773C79A-A7DA-5D43-9C7B-903C427EC509}" srcOrd="8" destOrd="0" presId="urn:microsoft.com/office/officeart/2005/8/layout/target3"/>
    <dgm:cxn modelId="{791F9836-472C-41C1-94EA-6D4337103A7F}" type="presParOf" srcId="{C45F6EED-CF4E-0E44-92A7-E9EAFC55CADD}" destId="{2E67184D-F9BA-A749-88A9-C737856676D7}" srcOrd="9" destOrd="0" presId="urn:microsoft.com/office/officeart/2005/8/layout/target3"/>
    <dgm:cxn modelId="{0A318986-6C3E-407D-890B-7AE966AFCB4D}" type="presParOf" srcId="{C45F6EED-CF4E-0E44-92A7-E9EAFC55CADD}" destId="{46B2491C-959D-9341-B5E5-3708E7ECB676}" srcOrd="10" destOrd="0" presId="urn:microsoft.com/office/officeart/2005/8/layout/target3"/>
    <dgm:cxn modelId="{FB5C21D6-D7DA-4896-8D9D-468A6710EBBF}" type="presParOf" srcId="{C45F6EED-CF4E-0E44-92A7-E9EAFC55CADD}" destId="{217B241A-14AD-BA4F-86DD-0171E3154DEB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01539A-5051-EC48-8A82-834F18ADEDDB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F6D1B2-990C-DE42-8049-D062E5F41D23}">
      <dgm:prSet phldrT="[Text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Two specific authentication services are defined in X.800:</a:t>
          </a:r>
        </a:p>
      </dgm:t>
    </dgm:pt>
    <dgm:pt modelId="{05049BDB-EC85-DF4A-9B1D-4A9164DE2742}" type="parTrans" cxnId="{179A0A0E-245F-5C42-9FEE-FB0CC790B3D4}">
      <dgm:prSet/>
      <dgm:spPr/>
      <dgm:t>
        <a:bodyPr/>
        <a:lstStyle/>
        <a:p>
          <a:endParaRPr lang="en-US"/>
        </a:p>
      </dgm:t>
    </dgm:pt>
    <dgm:pt modelId="{5CDDC435-BA27-0F4A-9BED-95F4A32C7E4A}" type="sibTrans" cxnId="{179A0A0E-245F-5C42-9FEE-FB0CC790B3D4}">
      <dgm:prSet/>
      <dgm:spPr/>
      <dgm:t>
        <a:bodyPr/>
        <a:lstStyle/>
        <a:p>
          <a:endParaRPr lang="en-US"/>
        </a:p>
      </dgm:t>
    </dgm:pt>
    <dgm:pt modelId="{A69C24B3-FE79-5F4F-B491-8B287CD690F0}">
      <dgm:prSet/>
      <dgm:spPr>
        <a:solidFill>
          <a:schemeClr val="bg1"/>
        </a:solidFill>
        <a:ln>
          <a:solidFill>
            <a:srgbClr val="00B050">
              <a:alpha val="90000"/>
            </a:srgbClr>
          </a:solidFill>
        </a:ln>
        <a:effectLst/>
      </dgm:spPr>
      <dgm:t>
        <a:bodyPr/>
        <a:lstStyle/>
        <a:p>
          <a:r>
            <a:rPr lang="en-US" b="1" dirty="0"/>
            <a:t>Peer entity authentication</a:t>
          </a:r>
        </a:p>
      </dgm:t>
    </dgm:pt>
    <dgm:pt modelId="{5FB57DA3-06CE-F645-8D08-1F754FAD6785}" type="parTrans" cxnId="{39499BB2-4AC9-7D4F-B79C-88588D17A0BA}">
      <dgm:prSet/>
      <dgm:spPr/>
      <dgm:t>
        <a:bodyPr/>
        <a:lstStyle/>
        <a:p>
          <a:endParaRPr lang="en-US"/>
        </a:p>
      </dgm:t>
    </dgm:pt>
    <dgm:pt modelId="{20C83FF1-7EAA-D44E-9582-1F2A9FFBA55F}" type="sibTrans" cxnId="{39499BB2-4AC9-7D4F-B79C-88588D17A0BA}">
      <dgm:prSet/>
      <dgm:spPr/>
      <dgm:t>
        <a:bodyPr/>
        <a:lstStyle/>
        <a:p>
          <a:endParaRPr lang="en-US"/>
        </a:p>
      </dgm:t>
    </dgm:pt>
    <dgm:pt modelId="{5F3454E3-C413-724A-AD0A-DA53D7DE7FFA}">
      <dgm:prSet/>
      <dgm:spPr>
        <a:solidFill>
          <a:schemeClr val="bg1"/>
        </a:solidFill>
        <a:ln>
          <a:solidFill>
            <a:srgbClr val="00B050">
              <a:alpha val="90000"/>
            </a:srgbClr>
          </a:solidFill>
        </a:ln>
        <a:effectLst/>
      </dgm:spPr>
      <dgm:t>
        <a:bodyPr/>
        <a:lstStyle/>
        <a:p>
          <a:r>
            <a:rPr lang="en-US" b="1" dirty="0"/>
            <a:t>Data origin authentication</a:t>
          </a:r>
        </a:p>
      </dgm:t>
    </dgm:pt>
    <dgm:pt modelId="{92C32A11-DCC9-9543-B2B4-98D06438A3CE}" type="parTrans" cxnId="{5076565F-986E-AE42-A4C6-A6887D34D477}">
      <dgm:prSet/>
      <dgm:spPr/>
      <dgm:t>
        <a:bodyPr/>
        <a:lstStyle/>
        <a:p>
          <a:endParaRPr lang="en-US"/>
        </a:p>
      </dgm:t>
    </dgm:pt>
    <dgm:pt modelId="{077164CC-5AC7-6544-BF6C-61F302B85BC5}" type="sibTrans" cxnId="{5076565F-986E-AE42-A4C6-A6887D34D477}">
      <dgm:prSet/>
      <dgm:spPr/>
      <dgm:t>
        <a:bodyPr/>
        <a:lstStyle/>
        <a:p>
          <a:endParaRPr lang="en-US"/>
        </a:p>
      </dgm:t>
    </dgm:pt>
    <dgm:pt modelId="{51CFFA34-E468-444D-8882-D5194AFA75F6}" type="pres">
      <dgm:prSet presAssocID="{5E01539A-5051-EC48-8A82-834F18ADEDD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7B33C8-49AD-2949-81AD-91D832F97EF7}" type="pres">
      <dgm:prSet presAssocID="{6AF6D1B2-990C-DE42-8049-D062E5F41D23}" presName="composite" presStyleCnt="0"/>
      <dgm:spPr/>
    </dgm:pt>
    <dgm:pt modelId="{1A63D57E-BD21-BD4F-AD59-FF51C76AFE55}" type="pres">
      <dgm:prSet presAssocID="{6AF6D1B2-990C-DE42-8049-D062E5F41D23}" presName="parTx" presStyleLbl="alignNode1" presStyleIdx="0" presStyleCnt="1" custScaleY="1231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DD84-63DC-3D4B-88CB-97969678C59D}" type="pres">
      <dgm:prSet presAssocID="{6AF6D1B2-990C-DE42-8049-D062E5F41D23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F243C6-D51D-4C36-89EE-7835654B5253}" type="presOf" srcId="{5F3454E3-C413-724A-AD0A-DA53D7DE7FFA}" destId="{0327DD84-63DC-3D4B-88CB-97969678C59D}" srcOrd="0" destOrd="1" presId="urn:microsoft.com/office/officeart/2005/8/layout/hList1"/>
    <dgm:cxn modelId="{EA67E18C-0B8D-449B-BBCE-9B457BF309CD}" type="presOf" srcId="{A69C24B3-FE79-5F4F-B491-8B287CD690F0}" destId="{0327DD84-63DC-3D4B-88CB-97969678C59D}" srcOrd="0" destOrd="0" presId="urn:microsoft.com/office/officeart/2005/8/layout/hList1"/>
    <dgm:cxn modelId="{5076565F-986E-AE42-A4C6-A6887D34D477}" srcId="{6AF6D1B2-990C-DE42-8049-D062E5F41D23}" destId="{5F3454E3-C413-724A-AD0A-DA53D7DE7FFA}" srcOrd="1" destOrd="0" parTransId="{92C32A11-DCC9-9543-B2B4-98D06438A3CE}" sibTransId="{077164CC-5AC7-6544-BF6C-61F302B85BC5}"/>
    <dgm:cxn modelId="{179A0A0E-245F-5C42-9FEE-FB0CC790B3D4}" srcId="{5E01539A-5051-EC48-8A82-834F18ADEDDB}" destId="{6AF6D1B2-990C-DE42-8049-D062E5F41D23}" srcOrd="0" destOrd="0" parTransId="{05049BDB-EC85-DF4A-9B1D-4A9164DE2742}" sibTransId="{5CDDC435-BA27-0F4A-9BED-95F4A32C7E4A}"/>
    <dgm:cxn modelId="{29308327-3537-41F2-B09A-EF1D6FEEDDC4}" type="presOf" srcId="{5E01539A-5051-EC48-8A82-834F18ADEDDB}" destId="{51CFFA34-E468-444D-8882-D5194AFA75F6}" srcOrd="0" destOrd="0" presId="urn:microsoft.com/office/officeart/2005/8/layout/hList1"/>
    <dgm:cxn modelId="{7155AE97-4085-4E5C-88D5-218E8E1EDEDB}" type="presOf" srcId="{6AF6D1B2-990C-DE42-8049-D062E5F41D23}" destId="{1A63D57E-BD21-BD4F-AD59-FF51C76AFE55}" srcOrd="0" destOrd="0" presId="urn:microsoft.com/office/officeart/2005/8/layout/hList1"/>
    <dgm:cxn modelId="{39499BB2-4AC9-7D4F-B79C-88588D17A0BA}" srcId="{6AF6D1B2-990C-DE42-8049-D062E5F41D23}" destId="{A69C24B3-FE79-5F4F-B491-8B287CD690F0}" srcOrd="0" destOrd="0" parTransId="{5FB57DA3-06CE-F645-8D08-1F754FAD6785}" sibTransId="{20C83FF1-7EAA-D44E-9582-1F2A9FFBA55F}"/>
    <dgm:cxn modelId="{598A52E3-D4B4-4E34-A61B-61A99D9D8764}" type="presParOf" srcId="{51CFFA34-E468-444D-8882-D5194AFA75F6}" destId="{227B33C8-49AD-2949-81AD-91D832F97EF7}" srcOrd="0" destOrd="0" presId="urn:microsoft.com/office/officeart/2005/8/layout/hList1"/>
    <dgm:cxn modelId="{0D5A9ED3-4FB8-4171-AEAD-A742DB92E5B7}" type="presParOf" srcId="{227B33C8-49AD-2949-81AD-91D832F97EF7}" destId="{1A63D57E-BD21-BD4F-AD59-FF51C76AFE55}" srcOrd="0" destOrd="0" presId="urn:microsoft.com/office/officeart/2005/8/layout/hList1"/>
    <dgm:cxn modelId="{C85DF133-A27F-4E05-9D4D-41FC6C99D06F}" type="presParOf" srcId="{227B33C8-49AD-2949-81AD-91D832F97EF7}" destId="{0327DD84-63DC-3D4B-88CB-97969678C59D}" srcOrd="1" destOrd="0" presId="urn:microsoft.com/office/officeart/2005/8/layout/hList1"/>
  </dgm:cxnLst>
  <dgm:bg>
    <a:solidFill>
      <a:schemeClr val="bg1"/>
    </a:solidFill>
  </dgm:bg>
  <dgm:whole>
    <a:ln w="22225">
      <a:solidFill>
        <a:srgbClr val="00B050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AE4072-F77B-E644-8EC3-A44242BAF959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930E8F-66FB-F24D-9A43-D34E6297C7FD}">
      <dgm:prSet phldrT="[Text]" custT="1"/>
      <dgm:spPr/>
      <dgm:t>
        <a:bodyPr/>
        <a:lstStyle/>
        <a:p>
          <a:r>
            <a:rPr lang="en-US" sz="1800" dirty="0">
              <a:solidFill>
                <a:schemeClr val="tx2">
                  <a:lumMod val="10000"/>
                </a:schemeClr>
              </a:solidFill>
            </a:rPr>
            <a:t>Programs can present two kinds of threats:</a:t>
          </a:r>
          <a:endParaRPr lang="en-US" sz="1800" dirty="0"/>
        </a:p>
      </dgm:t>
    </dgm:pt>
    <dgm:pt modelId="{50BC9B20-80D7-2F4D-A09E-7ED0A09B1CB2}" type="parTrans" cxnId="{C463C32F-4912-804B-BA12-C10ABD7FFB8D}">
      <dgm:prSet/>
      <dgm:spPr/>
      <dgm:t>
        <a:bodyPr/>
        <a:lstStyle/>
        <a:p>
          <a:endParaRPr lang="en-US"/>
        </a:p>
      </dgm:t>
    </dgm:pt>
    <dgm:pt modelId="{625227ED-4B6C-314C-B8FA-25ED872C1F69}" type="sibTrans" cxnId="{C463C32F-4912-804B-BA12-C10ABD7FFB8D}">
      <dgm:prSet/>
      <dgm:spPr/>
      <dgm:t>
        <a:bodyPr/>
        <a:lstStyle/>
        <a:p>
          <a:endParaRPr lang="en-US"/>
        </a:p>
      </dgm:t>
    </dgm:pt>
    <dgm:pt modelId="{4695AAD8-AD91-7D40-B4FC-00499CEDC716}">
      <dgm:prSet custT="1"/>
      <dgm:spPr/>
      <dgm:t>
        <a:bodyPr/>
        <a:lstStyle/>
        <a:p>
          <a:r>
            <a:rPr lang="en-US" sz="1800" dirty="0">
              <a:solidFill>
                <a:schemeClr val="tx2">
                  <a:lumMod val="10000"/>
                </a:schemeClr>
              </a:solidFill>
            </a:rPr>
            <a:t>Information access threats</a:t>
          </a:r>
        </a:p>
      </dgm:t>
    </dgm:pt>
    <dgm:pt modelId="{04DA2B8C-ACEE-C941-9481-D8F43D789016}" type="parTrans" cxnId="{788E3750-A6E4-D64C-8359-FE7546404BBE}">
      <dgm:prSet/>
      <dgm:spPr/>
      <dgm:t>
        <a:bodyPr/>
        <a:lstStyle/>
        <a:p>
          <a:endParaRPr lang="en-US"/>
        </a:p>
      </dgm:t>
    </dgm:pt>
    <dgm:pt modelId="{36365871-9C5D-3840-A1EE-9A75B4AF5B1D}" type="sibTrans" cxnId="{788E3750-A6E4-D64C-8359-FE7546404BBE}">
      <dgm:prSet/>
      <dgm:spPr/>
      <dgm:t>
        <a:bodyPr/>
        <a:lstStyle/>
        <a:p>
          <a:endParaRPr lang="en-US"/>
        </a:p>
      </dgm:t>
    </dgm:pt>
    <dgm:pt modelId="{219A4243-91B0-0D4D-8D93-E6C1610370BF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Intercept or modify data on behalf of users who should not have access to that data</a:t>
          </a:r>
        </a:p>
      </dgm:t>
    </dgm:pt>
    <dgm:pt modelId="{F99755C1-F316-E14E-8541-48303104939E}" type="parTrans" cxnId="{886F5A8D-FB22-0F48-BBB3-20605259D29E}">
      <dgm:prSet/>
      <dgm:spPr/>
      <dgm:t>
        <a:bodyPr/>
        <a:lstStyle/>
        <a:p>
          <a:endParaRPr lang="en-US"/>
        </a:p>
      </dgm:t>
    </dgm:pt>
    <dgm:pt modelId="{25CA98A9-EE92-894B-829E-BA706E818CEB}" type="sibTrans" cxnId="{886F5A8D-FB22-0F48-BBB3-20605259D29E}">
      <dgm:prSet/>
      <dgm:spPr/>
      <dgm:t>
        <a:bodyPr/>
        <a:lstStyle/>
        <a:p>
          <a:endParaRPr lang="en-US"/>
        </a:p>
      </dgm:t>
    </dgm:pt>
    <dgm:pt modelId="{1035DEF2-1D2F-4242-950C-A99A67C59A8F}">
      <dgm:prSet custT="1"/>
      <dgm:spPr/>
      <dgm:t>
        <a:bodyPr/>
        <a:lstStyle/>
        <a:p>
          <a:r>
            <a:rPr lang="en-US" sz="1800" dirty="0">
              <a:solidFill>
                <a:schemeClr val="tx2">
                  <a:lumMod val="10000"/>
                </a:schemeClr>
              </a:solidFill>
            </a:rPr>
            <a:t>Service threats</a:t>
          </a:r>
        </a:p>
      </dgm:t>
    </dgm:pt>
    <dgm:pt modelId="{78B7C298-D99C-BC4A-B9C3-716FA65115AB}" type="parTrans" cxnId="{FE3ADCC6-B4FD-AE44-A17B-E00D5DC96E6E}">
      <dgm:prSet/>
      <dgm:spPr/>
      <dgm:t>
        <a:bodyPr/>
        <a:lstStyle/>
        <a:p>
          <a:endParaRPr lang="en-US"/>
        </a:p>
      </dgm:t>
    </dgm:pt>
    <dgm:pt modelId="{B45DD3AC-343D-A442-BC03-973B21307668}" type="sibTrans" cxnId="{FE3ADCC6-B4FD-AE44-A17B-E00D5DC96E6E}">
      <dgm:prSet/>
      <dgm:spPr/>
      <dgm:t>
        <a:bodyPr/>
        <a:lstStyle/>
        <a:p>
          <a:endParaRPr lang="en-US"/>
        </a:p>
      </dgm:t>
    </dgm:pt>
    <dgm:pt modelId="{0E0BEB94-5946-2F4C-8BCF-8DB86F5D2512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Exploit service flaws in computers to inhibit use by legitimate users</a:t>
          </a:r>
        </a:p>
      </dgm:t>
    </dgm:pt>
    <dgm:pt modelId="{B7004A80-F4CF-444C-86EA-EE626C2BE442}" type="parTrans" cxnId="{787E406F-FE8A-F347-A3A7-D4E65B9BBD13}">
      <dgm:prSet/>
      <dgm:spPr/>
      <dgm:t>
        <a:bodyPr/>
        <a:lstStyle/>
        <a:p>
          <a:endParaRPr lang="en-US"/>
        </a:p>
      </dgm:t>
    </dgm:pt>
    <dgm:pt modelId="{A22F6465-5966-D84B-AF87-2BF6BCDC94AD}" type="sibTrans" cxnId="{787E406F-FE8A-F347-A3A7-D4E65B9BBD13}">
      <dgm:prSet/>
      <dgm:spPr/>
      <dgm:t>
        <a:bodyPr/>
        <a:lstStyle/>
        <a:p>
          <a:endParaRPr lang="en-US"/>
        </a:p>
      </dgm:t>
    </dgm:pt>
    <dgm:pt modelId="{48DE3BBB-5FB0-5549-9D06-E2A683113E94}" type="pres">
      <dgm:prSet presAssocID="{98AE4072-F77B-E644-8EC3-A44242BAF9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E3052B4-0FD9-BB43-8731-6745FD5E7582}" type="pres">
      <dgm:prSet presAssocID="{87930E8F-66FB-F24D-9A43-D34E6297C7FD}" presName="hierRoot1" presStyleCnt="0"/>
      <dgm:spPr/>
    </dgm:pt>
    <dgm:pt modelId="{EE0D0BBB-C5FA-C44A-BCF0-A3A43F4910C9}" type="pres">
      <dgm:prSet presAssocID="{87930E8F-66FB-F24D-9A43-D34E6297C7FD}" presName="composite" presStyleCnt="0"/>
      <dgm:spPr/>
    </dgm:pt>
    <dgm:pt modelId="{1839A7A8-B27F-2946-BE3C-398441DF248B}" type="pres">
      <dgm:prSet presAssocID="{87930E8F-66FB-F24D-9A43-D34E6297C7FD}" presName="background" presStyleLbl="node0" presStyleIdx="0" presStyleCnt="1"/>
      <dgm:spPr/>
    </dgm:pt>
    <dgm:pt modelId="{22F77FF9-9B32-D442-BE62-24401B675670}" type="pres">
      <dgm:prSet presAssocID="{87930E8F-66FB-F24D-9A43-D34E6297C7F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52B7D9-8CA5-2944-B011-8120A955F98D}" type="pres">
      <dgm:prSet presAssocID="{87930E8F-66FB-F24D-9A43-D34E6297C7FD}" presName="hierChild2" presStyleCnt="0"/>
      <dgm:spPr/>
    </dgm:pt>
    <dgm:pt modelId="{76338268-0505-AF49-8C0C-9B19AB44EA57}" type="pres">
      <dgm:prSet presAssocID="{04DA2B8C-ACEE-C941-9481-D8F43D789016}" presName="Name10" presStyleLbl="parChTrans1D2" presStyleIdx="0" presStyleCnt="2"/>
      <dgm:spPr/>
      <dgm:t>
        <a:bodyPr/>
        <a:lstStyle/>
        <a:p>
          <a:endParaRPr lang="en-US"/>
        </a:p>
      </dgm:t>
    </dgm:pt>
    <dgm:pt modelId="{0ED46785-C589-E942-98DE-014255B306FE}" type="pres">
      <dgm:prSet presAssocID="{4695AAD8-AD91-7D40-B4FC-00499CEDC716}" presName="hierRoot2" presStyleCnt="0"/>
      <dgm:spPr/>
    </dgm:pt>
    <dgm:pt modelId="{9CA114A5-1BCC-B149-9A73-5D9F181698D8}" type="pres">
      <dgm:prSet presAssocID="{4695AAD8-AD91-7D40-B4FC-00499CEDC716}" presName="composite2" presStyleCnt="0"/>
      <dgm:spPr/>
    </dgm:pt>
    <dgm:pt modelId="{D7579396-6052-5946-ABDC-400A65111B84}" type="pres">
      <dgm:prSet presAssocID="{4695AAD8-AD91-7D40-B4FC-00499CEDC716}" presName="background2" presStyleLbl="node2" presStyleIdx="0" presStyleCnt="2"/>
      <dgm:spPr/>
    </dgm:pt>
    <dgm:pt modelId="{8581194E-B1F8-854E-9E64-152BD71530DA}" type="pres">
      <dgm:prSet presAssocID="{4695AAD8-AD91-7D40-B4FC-00499CEDC716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E0BF81-C44E-7F40-81AE-93881D3CCC0E}" type="pres">
      <dgm:prSet presAssocID="{4695AAD8-AD91-7D40-B4FC-00499CEDC716}" presName="hierChild3" presStyleCnt="0"/>
      <dgm:spPr/>
    </dgm:pt>
    <dgm:pt modelId="{A3BF2B39-99C1-5341-A628-0809CD7118B1}" type="pres">
      <dgm:prSet presAssocID="{F99755C1-F316-E14E-8541-48303104939E}" presName="Name17" presStyleLbl="parChTrans1D3" presStyleIdx="0" presStyleCnt="2"/>
      <dgm:spPr/>
      <dgm:t>
        <a:bodyPr/>
        <a:lstStyle/>
        <a:p>
          <a:endParaRPr lang="en-US"/>
        </a:p>
      </dgm:t>
    </dgm:pt>
    <dgm:pt modelId="{31309DD4-1289-8C4B-B7C2-39E0083DB801}" type="pres">
      <dgm:prSet presAssocID="{219A4243-91B0-0D4D-8D93-E6C1610370BF}" presName="hierRoot3" presStyleCnt="0"/>
      <dgm:spPr/>
    </dgm:pt>
    <dgm:pt modelId="{30ED9948-7B89-F44F-828A-B61739911AE6}" type="pres">
      <dgm:prSet presAssocID="{219A4243-91B0-0D4D-8D93-E6C1610370BF}" presName="composite3" presStyleCnt="0"/>
      <dgm:spPr/>
    </dgm:pt>
    <dgm:pt modelId="{F9BC914F-03DF-FE43-BAF2-248CC08D8422}" type="pres">
      <dgm:prSet presAssocID="{219A4243-91B0-0D4D-8D93-E6C1610370BF}" presName="background3" presStyleLbl="node3" presStyleIdx="0" presStyleCnt="2"/>
      <dgm:spPr/>
    </dgm:pt>
    <dgm:pt modelId="{319888DA-16AF-3940-9656-76E1E8BCC9D7}" type="pres">
      <dgm:prSet presAssocID="{219A4243-91B0-0D4D-8D93-E6C1610370BF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F7F785-D4E5-514F-96D4-A54FCA3C78D1}" type="pres">
      <dgm:prSet presAssocID="{219A4243-91B0-0D4D-8D93-E6C1610370BF}" presName="hierChild4" presStyleCnt="0"/>
      <dgm:spPr/>
    </dgm:pt>
    <dgm:pt modelId="{08F647C8-2429-9C46-BFB6-CCC81EF660EE}" type="pres">
      <dgm:prSet presAssocID="{78B7C298-D99C-BC4A-B9C3-716FA65115A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842075A8-B6C1-1A48-9BE7-9D14B3EDF98D}" type="pres">
      <dgm:prSet presAssocID="{1035DEF2-1D2F-4242-950C-A99A67C59A8F}" presName="hierRoot2" presStyleCnt="0"/>
      <dgm:spPr/>
    </dgm:pt>
    <dgm:pt modelId="{EE9FBB0A-517E-B34F-9ABF-D2C4501E14FE}" type="pres">
      <dgm:prSet presAssocID="{1035DEF2-1D2F-4242-950C-A99A67C59A8F}" presName="composite2" presStyleCnt="0"/>
      <dgm:spPr/>
    </dgm:pt>
    <dgm:pt modelId="{3C0EDC99-CB20-8640-A010-DB0A1A7E75AF}" type="pres">
      <dgm:prSet presAssocID="{1035DEF2-1D2F-4242-950C-A99A67C59A8F}" presName="background2" presStyleLbl="node2" presStyleIdx="1" presStyleCnt="2"/>
      <dgm:spPr/>
    </dgm:pt>
    <dgm:pt modelId="{B5792EAB-C8CC-5E4A-AD28-67EC352D8E77}" type="pres">
      <dgm:prSet presAssocID="{1035DEF2-1D2F-4242-950C-A99A67C59A8F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E0AFF5-694C-534A-9AFE-FFBB7092FE89}" type="pres">
      <dgm:prSet presAssocID="{1035DEF2-1D2F-4242-950C-A99A67C59A8F}" presName="hierChild3" presStyleCnt="0"/>
      <dgm:spPr/>
    </dgm:pt>
    <dgm:pt modelId="{03AABF04-8C9F-1346-AB4B-299758F2A5AC}" type="pres">
      <dgm:prSet presAssocID="{B7004A80-F4CF-444C-86EA-EE626C2BE442}" presName="Name17" presStyleLbl="parChTrans1D3" presStyleIdx="1" presStyleCnt="2"/>
      <dgm:spPr/>
      <dgm:t>
        <a:bodyPr/>
        <a:lstStyle/>
        <a:p>
          <a:endParaRPr lang="en-US"/>
        </a:p>
      </dgm:t>
    </dgm:pt>
    <dgm:pt modelId="{7B48EBC2-F5C7-7F4A-94DE-4DD49DACAF21}" type="pres">
      <dgm:prSet presAssocID="{0E0BEB94-5946-2F4C-8BCF-8DB86F5D2512}" presName="hierRoot3" presStyleCnt="0"/>
      <dgm:spPr/>
    </dgm:pt>
    <dgm:pt modelId="{8B33ED78-865F-1A49-8601-5778B931A926}" type="pres">
      <dgm:prSet presAssocID="{0E0BEB94-5946-2F4C-8BCF-8DB86F5D2512}" presName="composite3" presStyleCnt="0"/>
      <dgm:spPr/>
    </dgm:pt>
    <dgm:pt modelId="{9B9379ED-0AC4-B540-99BA-6048F8DA5435}" type="pres">
      <dgm:prSet presAssocID="{0E0BEB94-5946-2F4C-8BCF-8DB86F5D2512}" presName="background3" presStyleLbl="node3" presStyleIdx="1" presStyleCnt="2"/>
      <dgm:spPr/>
    </dgm:pt>
    <dgm:pt modelId="{560C05AD-5FB1-D94B-B0EE-3AEC0E6178C9}" type="pres">
      <dgm:prSet presAssocID="{0E0BEB94-5946-2F4C-8BCF-8DB86F5D2512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796745-ED71-6246-B19F-A4B00961BE0C}" type="pres">
      <dgm:prSet presAssocID="{0E0BEB94-5946-2F4C-8BCF-8DB86F5D2512}" presName="hierChild4" presStyleCnt="0"/>
      <dgm:spPr/>
    </dgm:pt>
  </dgm:ptLst>
  <dgm:cxnLst>
    <dgm:cxn modelId="{C463C32F-4912-804B-BA12-C10ABD7FFB8D}" srcId="{98AE4072-F77B-E644-8EC3-A44242BAF959}" destId="{87930E8F-66FB-F24D-9A43-D34E6297C7FD}" srcOrd="0" destOrd="0" parTransId="{50BC9B20-80D7-2F4D-A09E-7ED0A09B1CB2}" sibTransId="{625227ED-4B6C-314C-B8FA-25ED872C1F69}"/>
    <dgm:cxn modelId="{C461F9DB-E256-4766-943D-4D8AC6F4075D}" type="presOf" srcId="{87930E8F-66FB-F24D-9A43-D34E6297C7FD}" destId="{22F77FF9-9B32-D442-BE62-24401B675670}" srcOrd="0" destOrd="0" presId="urn:microsoft.com/office/officeart/2005/8/layout/hierarchy1"/>
    <dgm:cxn modelId="{81FE712E-7748-4BB8-82C8-2F27EF058984}" type="presOf" srcId="{B7004A80-F4CF-444C-86EA-EE626C2BE442}" destId="{03AABF04-8C9F-1346-AB4B-299758F2A5AC}" srcOrd="0" destOrd="0" presId="urn:microsoft.com/office/officeart/2005/8/layout/hierarchy1"/>
    <dgm:cxn modelId="{AA6AF9DB-2F1E-4630-8F6C-116B79B55923}" type="presOf" srcId="{4695AAD8-AD91-7D40-B4FC-00499CEDC716}" destId="{8581194E-B1F8-854E-9E64-152BD71530DA}" srcOrd="0" destOrd="0" presId="urn:microsoft.com/office/officeart/2005/8/layout/hierarchy1"/>
    <dgm:cxn modelId="{886F5A8D-FB22-0F48-BBB3-20605259D29E}" srcId="{4695AAD8-AD91-7D40-B4FC-00499CEDC716}" destId="{219A4243-91B0-0D4D-8D93-E6C1610370BF}" srcOrd="0" destOrd="0" parTransId="{F99755C1-F316-E14E-8541-48303104939E}" sibTransId="{25CA98A9-EE92-894B-829E-BA706E818CEB}"/>
    <dgm:cxn modelId="{8426A46C-76F6-4183-9120-F401802A41B6}" type="presOf" srcId="{1035DEF2-1D2F-4242-950C-A99A67C59A8F}" destId="{B5792EAB-C8CC-5E4A-AD28-67EC352D8E77}" srcOrd="0" destOrd="0" presId="urn:microsoft.com/office/officeart/2005/8/layout/hierarchy1"/>
    <dgm:cxn modelId="{5C41D213-75DF-4734-BE36-5E80FA8FBDF1}" type="presOf" srcId="{219A4243-91B0-0D4D-8D93-E6C1610370BF}" destId="{319888DA-16AF-3940-9656-76E1E8BCC9D7}" srcOrd="0" destOrd="0" presId="urn:microsoft.com/office/officeart/2005/8/layout/hierarchy1"/>
    <dgm:cxn modelId="{788E3750-A6E4-D64C-8359-FE7546404BBE}" srcId="{87930E8F-66FB-F24D-9A43-D34E6297C7FD}" destId="{4695AAD8-AD91-7D40-B4FC-00499CEDC716}" srcOrd="0" destOrd="0" parTransId="{04DA2B8C-ACEE-C941-9481-D8F43D789016}" sibTransId="{36365871-9C5D-3840-A1EE-9A75B4AF5B1D}"/>
    <dgm:cxn modelId="{E961DEB9-B02B-4C33-9340-A0D236E9FC8B}" type="presOf" srcId="{04DA2B8C-ACEE-C941-9481-D8F43D789016}" destId="{76338268-0505-AF49-8C0C-9B19AB44EA57}" srcOrd="0" destOrd="0" presId="urn:microsoft.com/office/officeart/2005/8/layout/hierarchy1"/>
    <dgm:cxn modelId="{6BC8196C-C35F-475D-9447-C8783535ADE8}" type="presOf" srcId="{98AE4072-F77B-E644-8EC3-A44242BAF959}" destId="{48DE3BBB-5FB0-5549-9D06-E2A683113E94}" srcOrd="0" destOrd="0" presId="urn:microsoft.com/office/officeart/2005/8/layout/hierarchy1"/>
    <dgm:cxn modelId="{787E406F-FE8A-F347-A3A7-D4E65B9BBD13}" srcId="{1035DEF2-1D2F-4242-950C-A99A67C59A8F}" destId="{0E0BEB94-5946-2F4C-8BCF-8DB86F5D2512}" srcOrd="0" destOrd="0" parTransId="{B7004A80-F4CF-444C-86EA-EE626C2BE442}" sibTransId="{A22F6465-5966-D84B-AF87-2BF6BCDC94AD}"/>
    <dgm:cxn modelId="{05956F59-2A35-4F09-845C-881F26D0959D}" type="presOf" srcId="{78B7C298-D99C-BC4A-B9C3-716FA65115AB}" destId="{08F647C8-2429-9C46-BFB6-CCC81EF660EE}" srcOrd="0" destOrd="0" presId="urn:microsoft.com/office/officeart/2005/8/layout/hierarchy1"/>
    <dgm:cxn modelId="{811658E9-F057-4F58-9710-37DB75DB9D16}" type="presOf" srcId="{F99755C1-F316-E14E-8541-48303104939E}" destId="{A3BF2B39-99C1-5341-A628-0809CD7118B1}" srcOrd="0" destOrd="0" presId="urn:microsoft.com/office/officeart/2005/8/layout/hierarchy1"/>
    <dgm:cxn modelId="{FE3ADCC6-B4FD-AE44-A17B-E00D5DC96E6E}" srcId="{87930E8F-66FB-F24D-9A43-D34E6297C7FD}" destId="{1035DEF2-1D2F-4242-950C-A99A67C59A8F}" srcOrd="1" destOrd="0" parTransId="{78B7C298-D99C-BC4A-B9C3-716FA65115AB}" sibTransId="{B45DD3AC-343D-A442-BC03-973B21307668}"/>
    <dgm:cxn modelId="{B1111898-CABC-4279-9AA2-E5E730B3C007}" type="presOf" srcId="{0E0BEB94-5946-2F4C-8BCF-8DB86F5D2512}" destId="{560C05AD-5FB1-D94B-B0EE-3AEC0E6178C9}" srcOrd="0" destOrd="0" presId="urn:microsoft.com/office/officeart/2005/8/layout/hierarchy1"/>
    <dgm:cxn modelId="{BA239CEB-FECC-4120-A160-C99FAC92F916}" type="presParOf" srcId="{48DE3BBB-5FB0-5549-9D06-E2A683113E94}" destId="{9E3052B4-0FD9-BB43-8731-6745FD5E7582}" srcOrd="0" destOrd="0" presId="urn:microsoft.com/office/officeart/2005/8/layout/hierarchy1"/>
    <dgm:cxn modelId="{254B9EDF-E817-4835-87BB-C1349BFC3721}" type="presParOf" srcId="{9E3052B4-0FD9-BB43-8731-6745FD5E7582}" destId="{EE0D0BBB-C5FA-C44A-BCF0-A3A43F4910C9}" srcOrd="0" destOrd="0" presId="urn:microsoft.com/office/officeart/2005/8/layout/hierarchy1"/>
    <dgm:cxn modelId="{824A4A7E-F15C-4875-A461-F28BD5D368C4}" type="presParOf" srcId="{EE0D0BBB-C5FA-C44A-BCF0-A3A43F4910C9}" destId="{1839A7A8-B27F-2946-BE3C-398441DF248B}" srcOrd="0" destOrd="0" presId="urn:microsoft.com/office/officeart/2005/8/layout/hierarchy1"/>
    <dgm:cxn modelId="{359C16BA-BE35-403F-B5E2-3A12EBF79069}" type="presParOf" srcId="{EE0D0BBB-C5FA-C44A-BCF0-A3A43F4910C9}" destId="{22F77FF9-9B32-D442-BE62-24401B675670}" srcOrd="1" destOrd="0" presId="urn:microsoft.com/office/officeart/2005/8/layout/hierarchy1"/>
    <dgm:cxn modelId="{2C8D8D89-20CB-49A6-AAB2-A605E8A196DF}" type="presParOf" srcId="{9E3052B4-0FD9-BB43-8731-6745FD5E7582}" destId="{F152B7D9-8CA5-2944-B011-8120A955F98D}" srcOrd="1" destOrd="0" presId="urn:microsoft.com/office/officeart/2005/8/layout/hierarchy1"/>
    <dgm:cxn modelId="{FE7C76C2-82FF-4B41-B56D-0EF1FF2E7219}" type="presParOf" srcId="{F152B7D9-8CA5-2944-B011-8120A955F98D}" destId="{76338268-0505-AF49-8C0C-9B19AB44EA57}" srcOrd="0" destOrd="0" presId="urn:microsoft.com/office/officeart/2005/8/layout/hierarchy1"/>
    <dgm:cxn modelId="{8CCDF85B-E273-450B-BB69-9BCFDF534F91}" type="presParOf" srcId="{F152B7D9-8CA5-2944-B011-8120A955F98D}" destId="{0ED46785-C589-E942-98DE-014255B306FE}" srcOrd="1" destOrd="0" presId="urn:microsoft.com/office/officeart/2005/8/layout/hierarchy1"/>
    <dgm:cxn modelId="{E5BB92CF-B6B1-4A75-BF3A-EFD7B2CF2003}" type="presParOf" srcId="{0ED46785-C589-E942-98DE-014255B306FE}" destId="{9CA114A5-1BCC-B149-9A73-5D9F181698D8}" srcOrd="0" destOrd="0" presId="urn:microsoft.com/office/officeart/2005/8/layout/hierarchy1"/>
    <dgm:cxn modelId="{60AE3364-E10E-48C8-ADB4-EA3976162842}" type="presParOf" srcId="{9CA114A5-1BCC-B149-9A73-5D9F181698D8}" destId="{D7579396-6052-5946-ABDC-400A65111B84}" srcOrd="0" destOrd="0" presId="urn:microsoft.com/office/officeart/2005/8/layout/hierarchy1"/>
    <dgm:cxn modelId="{6DA991F1-B14F-4483-BE39-11D4256956DA}" type="presParOf" srcId="{9CA114A5-1BCC-B149-9A73-5D9F181698D8}" destId="{8581194E-B1F8-854E-9E64-152BD71530DA}" srcOrd="1" destOrd="0" presId="urn:microsoft.com/office/officeart/2005/8/layout/hierarchy1"/>
    <dgm:cxn modelId="{D53E0B5A-719E-45FB-9E5C-CAEE0E3FB330}" type="presParOf" srcId="{0ED46785-C589-E942-98DE-014255B306FE}" destId="{FAE0BF81-C44E-7F40-81AE-93881D3CCC0E}" srcOrd="1" destOrd="0" presId="urn:microsoft.com/office/officeart/2005/8/layout/hierarchy1"/>
    <dgm:cxn modelId="{E3F5529B-3C51-4EE8-9FD1-93BA784B3154}" type="presParOf" srcId="{FAE0BF81-C44E-7F40-81AE-93881D3CCC0E}" destId="{A3BF2B39-99C1-5341-A628-0809CD7118B1}" srcOrd="0" destOrd="0" presId="urn:microsoft.com/office/officeart/2005/8/layout/hierarchy1"/>
    <dgm:cxn modelId="{0167EC93-6F93-4B27-A621-8358A2A1769F}" type="presParOf" srcId="{FAE0BF81-C44E-7F40-81AE-93881D3CCC0E}" destId="{31309DD4-1289-8C4B-B7C2-39E0083DB801}" srcOrd="1" destOrd="0" presId="urn:microsoft.com/office/officeart/2005/8/layout/hierarchy1"/>
    <dgm:cxn modelId="{E4DF3173-1F81-4F6D-899C-BF95D495AA86}" type="presParOf" srcId="{31309DD4-1289-8C4B-B7C2-39E0083DB801}" destId="{30ED9948-7B89-F44F-828A-B61739911AE6}" srcOrd="0" destOrd="0" presId="urn:microsoft.com/office/officeart/2005/8/layout/hierarchy1"/>
    <dgm:cxn modelId="{B6B97E69-FBDD-43BC-8E98-C4CA395804B7}" type="presParOf" srcId="{30ED9948-7B89-F44F-828A-B61739911AE6}" destId="{F9BC914F-03DF-FE43-BAF2-248CC08D8422}" srcOrd="0" destOrd="0" presId="urn:microsoft.com/office/officeart/2005/8/layout/hierarchy1"/>
    <dgm:cxn modelId="{6841D227-0852-4F8B-8A47-E193E8CEB5B7}" type="presParOf" srcId="{30ED9948-7B89-F44F-828A-B61739911AE6}" destId="{319888DA-16AF-3940-9656-76E1E8BCC9D7}" srcOrd="1" destOrd="0" presId="urn:microsoft.com/office/officeart/2005/8/layout/hierarchy1"/>
    <dgm:cxn modelId="{F1A65630-0651-470A-860E-815ABDBA1F3B}" type="presParOf" srcId="{31309DD4-1289-8C4B-B7C2-39E0083DB801}" destId="{96F7F785-D4E5-514F-96D4-A54FCA3C78D1}" srcOrd="1" destOrd="0" presId="urn:microsoft.com/office/officeart/2005/8/layout/hierarchy1"/>
    <dgm:cxn modelId="{B2D231A5-4748-49A4-9B2F-F317EB066C22}" type="presParOf" srcId="{F152B7D9-8CA5-2944-B011-8120A955F98D}" destId="{08F647C8-2429-9C46-BFB6-CCC81EF660EE}" srcOrd="2" destOrd="0" presId="urn:microsoft.com/office/officeart/2005/8/layout/hierarchy1"/>
    <dgm:cxn modelId="{180B5EA4-234A-49C6-A292-BFF6EACEC4B9}" type="presParOf" srcId="{F152B7D9-8CA5-2944-B011-8120A955F98D}" destId="{842075A8-B6C1-1A48-9BE7-9D14B3EDF98D}" srcOrd="3" destOrd="0" presId="urn:microsoft.com/office/officeart/2005/8/layout/hierarchy1"/>
    <dgm:cxn modelId="{D0C4B41F-AC31-4B4C-AD78-9E714AF29BAD}" type="presParOf" srcId="{842075A8-B6C1-1A48-9BE7-9D14B3EDF98D}" destId="{EE9FBB0A-517E-B34F-9ABF-D2C4501E14FE}" srcOrd="0" destOrd="0" presId="urn:microsoft.com/office/officeart/2005/8/layout/hierarchy1"/>
    <dgm:cxn modelId="{F601809C-6510-41CC-AFF9-362A8E1E9869}" type="presParOf" srcId="{EE9FBB0A-517E-B34F-9ABF-D2C4501E14FE}" destId="{3C0EDC99-CB20-8640-A010-DB0A1A7E75AF}" srcOrd="0" destOrd="0" presId="urn:microsoft.com/office/officeart/2005/8/layout/hierarchy1"/>
    <dgm:cxn modelId="{54439A95-1631-46F6-874C-F3E78E970A74}" type="presParOf" srcId="{EE9FBB0A-517E-B34F-9ABF-D2C4501E14FE}" destId="{B5792EAB-C8CC-5E4A-AD28-67EC352D8E77}" srcOrd="1" destOrd="0" presId="urn:microsoft.com/office/officeart/2005/8/layout/hierarchy1"/>
    <dgm:cxn modelId="{B46EDD7D-697A-413F-828F-4BE5FB862108}" type="presParOf" srcId="{842075A8-B6C1-1A48-9BE7-9D14B3EDF98D}" destId="{89E0AFF5-694C-534A-9AFE-FFBB7092FE89}" srcOrd="1" destOrd="0" presId="urn:microsoft.com/office/officeart/2005/8/layout/hierarchy1"/>
    <dgm:cxn modelId="{63C3723E-8B54-4D55-9F41-75655DDCB465}" type="presParOf" srcId="{89E0AFF5-694C-534A-9AFE-FFBB7092FE89}" destId="{03AABF04-8C9F-1346-AB4B-299758F2A5AC}" srcOrd="0" destOrd="0" presId="urn:microsoft.com/office/officeart/2005/8/layout/hierarchy1"/>
    <dgm:cxn modelId="{6DC8C310-FD0F-42BF-B033-25F4804C4364}" type="presParOf" srcId="{89E0AFF5-694C-534A-9AFE-FFBB7092FE89}" destId="{7B48EBC2-F5C7-7F4A-94DE-4DD49DACAF21}" srcOrd="1" destOrd="0" presId="urn:microsoft.com/office/officeart/2005/8/layout/hierarchy1"/>
    <dgm:cxn modelId="{17D88F1A-E7A1-4AC5-A9CC-392B80107996}" type="presParOf" srcId="{7B48EBC2-F5C7-7F4A-94DE-4DD49DACAF21}" destId="{8B33ED78-865F-1A49-8601-5778B931A926}" srcOrd="0" destOrd="0" presId="urn:microsoft.com/office/officeart/2005/8/layout/hierarchy1"/>
    <dgm:cxn modelId="{BD2E4AF4-4207-423C-ABB7-418E2CFC7F20}" type="presParOf" srcId="{8B33ED78-865F-1A49-8601-5778B931A926}" destId="{9B9379ED-0AC4-B540-99BA-6048F8DA5435}" srcOrd="0" destOrd="0" presId="urn:microsoft.com/office/officeart/2005/8/layout/hierarchy1"/>
    <dgm:cxn modelId="{E8F445CF-F10C-42ED-8ED9-18DA9071C6EA}" type="presParOf" srcId="{8B33ED78-865F-1A49-8601-5778B931A926}" destId="{560C05AD-5FB1-D94B-B0EE-3AEC0E6178C9}" srcOrd="1" destOrd="0" presId="urn:microsoft.com/office/officeart/2005/8/layout/hierarchy1"/>
    <dgm:cxn modelId="{A3373A69-250D-4CF2-9DB9-F88396DD8418}" type="presParOf" srcId="{7B48EBC2-F5C7-7F4A-94DE-4DD49DACAF21}" destId="{42796745-ED71-6246-B19F-A4B00961BE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86718-60A1-4F8E-81E7-8A4CD5E466C2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108C3-9727-4D62-B657-AFD5D714E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26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uter_program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EFA3D-CEA9-4FD1-B61C-39FEE91659C9}" type="slidenum">
              <a:rPr lang="en-US" altLang="en-US" smtClean="0">
                <a:solidFill>
                  <a:srgbClr val="000000"/>
                </a:solidFill>
              </a:rPr>
              <a:pPr/>
              <a:t>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586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We use three levels of impact on organizations or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individuals should there be a breach of security (i.e., a loss of confidentiality, integrity,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availability). These levels are defined in FIPS PUB 199:</a:t>
            </a:r>
          </a:p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Low:  The loss could be expected to have a limited adverse effect on organizational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operations, organizational assets, or individuals. A limited adverse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effect means that, for example, the loss of confidentiality, integrity, or availability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might (i) cause a degradation in mission capability to an extent and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duration that the organization is able to perform its primary functions, but the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effectiveness of the functions is noticeably reduced; (ii) result in minor damage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organizational assets; (iii) result in minor financial loss; or (iv) result in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minor harm to individuals.</a:t>
            </a:r>
          </a:p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Moderate:  The loss could be expected to have a serious adverse effect on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organizational operations, organizational assets, or individuals. A serious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adverse effect means that, for example, the loss might (i) cause a significant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degradation in mission capability to an extent and duration that the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 is able to perform its primary functions, but the effectiveness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the functions is significantly reduced; (ii) result in significant damage to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organizational assets; (iii) result in significant financial loss; or (iv) result in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significant harm to individuals that does not involve loss of life or serious,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life-threatening injuries.</a:t>
            </a:r>
          </a:p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High:  The loss could be expected to have a severe or catastrophic adverse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effect on organizational operations, organizational assets, or individuals.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severe or catastrophic adverse effect means that, for example, the loss might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(i) cause a severe degradation in or loss of mission capability to an extent and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duration that the organization is not able to perform one or more of its primary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functions; (ii) result in major damage to organizational assets; (iii) result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major financial loss; or (iv) result in severe or catastrophic harm to individuals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involving loss of life or serious, life-threatening injuries.</a:t>
            </a:r>
            <a:endParaRPr lang="en-US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E7144E-C404-374C-B551-1749F4BA0FB2}" type="slidenum">
              <a:rPr lang="en-AU" smtClean="0">
                <a:latin typeface="Arial" pitchFamily="-1" charset="0"/>
              </a:rPr>
              <a:pPr/>
              <a:t>46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307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5A7B9-F726-604D-8C93-775DA8F1DA02}" type="slidenum">
              <a:rPr lang="en-AU">
                <a:latin typeface="Arial" pitchFamily="-1" charset="0"/>
              </a:rPr>
              <a:pPr/>
              <a:t>47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 To assess effectively the security needs of an organization and to evaluate and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choose various security products and policies, the manager responsible for computer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and network security needs some systematic way of defining the requirements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for security and characterizing the approaches to satisfying those requirements.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This is difficult enough in a centralized data processing environment; with the use of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local and wide area networks, the problems are compounded.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ITU-T  Recommendation X.800, Security Architecture for OSI , defines such a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systematic approach.  The OSI security architecture is useful to managers as a way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 of organizing the task of providing security. Furthermore, because this architecture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was developed as an international standard, computer and communications vendors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have developed security features for their products and services that relate to this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structured definition of services and mechanisms.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For our purposes, the OSI security architecture provides a useful, if abstract,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overview of many of the concepts that this book deals with. The OSI security architecture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focuses on security attacks, mechanisms, and services. These can be defined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briefly as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• Security attack:  Any action that compromises the security of information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owned by an organization.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• Security mechanism:  A process (or a device incorporating such a process) that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is designed to detect, prevent, or recover from a security attack.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• Security service:  A processing or communication service that enhances the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security of the data processing systems and the information transfers of an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organization. The services are intended to counter security attacks, and they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make use of one or more security mechanisms to provide the service.</a:t>
            </a:r>
            <a:endParaRPr lang="en-US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32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In the literature, the terms threat  and attack  are commonly used to mean more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less the same thing. Table 1.1 provides definitions taken from RFC 4949, </a:t>
            </a:r>
            <a:r>
              <a:rPr lang="en-US" i="1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Internet</a:t>
            </a:r>
          </a:p>
          <a:p>
            <a:r>
              <a:rPr lang="en-US" i="1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Glossary.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683967-C9E4-FC47-9B2F-BF1BE9D7C548}" type="slidenum">
              <a:rPr lang="en-AU" smtClean="0">
                <a:latin typeface="Arial" pitchFamily="-1" charset="0"/>
              </a:rPr>
              <a:pPr/>
              <a:t>48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2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80484F-2602-2542-B3D2-6D7AE2CF424B}" type="slidenum">
              <a:rPr lang="en-AU">
                <a:latin typeface="Arial" pitchFamily="-1" charset="0"/>
              </a:rPr>
              <a:pPr/>
              <a:t>49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 useful means of classifying security attacks, used both in X.800 and RFC 4949, is in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terms of passive attacks  and active attacks  (Figure 1.1). A passive attack attempts to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learn or make use of information from the system but does not affect system resources.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 active attack attempts to alter system resources or affect their operation.</a:t>
            </a:r>
            <a:endParaRPr lang="en-US" dirty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16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89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31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42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53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7404D0-5512-DA46-AC9A-89250F476031}" type="slidenum">
              <a:rPr lang="en-AU">
                <a:latin typeface="Arial" pitchFamily="-1" charset="0"/>
              </a:rPr>
              <a:pPr/>
              <a:t>56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857250" lvl="2" indent="-457200" algn="l">
              <a:lnSpc>
                <a:spcPct val="90000"/>
              </a:lnSpc>
              <a:buClr>
                <a:schemeClr val="bg2"/>
              </a:buClr>
              <a:buSzPct val="135000"/>
              <a:defRPr/>
            </a:pPr>
            <a:r>
              <a:rPr lang="en-US" sz="2600" dirty="0" smtClean="0"/>
              <a:t>Consider the role of a security service, and what may be required. Note both similarities and differences with</a:t>
            </a:r>
            <a:r>
              <a:rPr lang="en-US" sz="2600" baseline="0" dirty="0" smtClean="0"/>
              <a:t> </a:t>
            </a:r>
            <a:r>
              <a:rPr lang="en-US" sz="2600" dirty="0" smtClean="0"/>
              <a:t>traditional paper documents, which for example: have signatures &amp; dates; need protection from disclosure, tampering, or destruction; may be notarized or witnessed; may be recorded or licensed</a:t>
            </a:r>
            <a:endParaRPr lang="en-AU" sz="2600" dirty="0" smtClean="0">
              <a:solidFill>
                <a:srgbClr val="0000FF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965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To introduce two techniques, cryptography and steganography, to implement security mechanisms.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84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7404D0-5512-DA46-AC9A-89250F476031}" type="slidenum">
              <a:rPr lang="en-AU">
                <a:latin typeface="Arial" pitchFamily="-1" charset="0"/>
              </a:rPr>
              <a:pPr/>
              <a:t>57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X.800 defines a security service as a service that is provided by a protocol layer of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communicating open systems and that ensures adequate security of the systems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of data transfers. Perhaps a clearer definition is found in RFC 4949, which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provides the following definition: a processing or communication service that is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provided by a system to give a specific kind of protection to system resources;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services implement security policies and are implemented by security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mechanisms.</a:t>
            </a:r>
            <a:endParaRPr lang="en-US" dirty="0">
              <a:solidFill>
                <a:srgbClr val="000000"/>
              </a:solidFill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06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X.800 divides these services into five categories.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3E1D98-73F4-5145-9B7C-A83BB5848644}" type="slidenum">
              <a:rPr lang="en-AU" smtClean="0">
                <a:latin typeface="Arial" pitchFamily="-1" charset="0"/>
              </a:rPr>
              <a:pPr/>
              <a:t>58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05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 Confidentiality is the protection of transmitted data from passive attacks. With</a:t>
            </a:r>
          </a:p>
          <a:p>
            <a:pPr>
              <a:defRPr/>
            </a:pPr>
            <a:r>
              <a:rPr lang="en-US" dirty="0"/>
              <a:t>respect to the content of a data transmission, several levels of protection can be</a:t>
            </a:r>
          </a:p>
          <a:p>
            <a:pPr>
              <a:defRPr/>
            </a:pPr>
            <a:r>
              <a:rPr lang="en-US" dirty="0"/>
              <a:t>identified. The broadest service protects all user data transmitted between two</a:t>
            </a:r>
          </a:p>
          <a:p>
            <a:pPr>
              <a:defRPr/>
            </a:pPr>
            <a:r>
              <a:rPr lang="en-US" dirty="0"/>
              <a:t>users over a period of time. For example, when a TCP connection is set up between</a:t>
            </a:r>
          </a:p>
          <a:p>
            <a:pPr>
              <a:defRPr/>
            </a:pPr>
            <a:r>
              <a:rPr lang="en-US" dirty="0"/>
              <a:t>two systems, this broad protection prevents the release of any user data transmitted</a:t>
            </a:r>
          </a:p>
          <a:p>
            <a:pPr>
              <a:defRPr/>
            </a:pPr>
            <a:r>
              <a:rPr lang="en-US" dirty="0"/>
              <a:t>over the TCP connection. Narrower forms of this service can also be defined,</a:t>
            </a:r>
          </a:p>
          <a:p>
            <a:pPr>
              <a:defRPr/>
            </a:pPr>
            <a:r>
              <a:rPr lang="en-US" dirty="0"/>
              <a:t>including the protection of a single message or even specific fields within a message.</a:t>
            </a:r>
          </a:p>
          <a:p>
            <a:pPr>
              <a:defRPr/>
            </a:pPr>
            <a:r>
              <a:rPr lang="en-US" dirty="0"/>
              <a:t>These refinements are less useful than the broad approach and may even be more</a:t>
            </a:r>
          </a:p>
          <a:p>
            <a:pPr>
              <a:defRPr/>
            </a:pPr>
            <a:r>
              <a:rPr lang="en-US" dirty="0"/>
              <a:t>complex and expensive to implement.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other aspect of confidentiality is the protection of traffic flow from analysis.</a:t>
            </a:r>
          </a:p>
          <a:p>
            <a:pPr>
              <a:defRPr/>
            </a:pPr>
            <a:r>
              <a:rPr lang="en-US" dirty="0"/>
              <a:t>This requires that an attacker not be able to observe the source and destination, frequency,</a:t>
            </a:r>
          </a:p>
          <a:p>
            <a:pPr>
              <a:defRPr/>
            </a:pPr>
            <a:r>
              <a:rPr lang="en-US" dirty="0"/>
              <a:t>length, or other characteristics of the traffic on a communications facility.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D6F4C-B4B5-7644-961A-A67DD654DBED}" type="slidenum">
              <a:rPr lang="en-AU" smtClean="0">
                <a:latin typeface="Arial" pitchFamily="-1" charset="0"/>
              </a:rPr>
              <a:pPr/>
              <a:t>59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513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 As with confidentiality, integrity can apply to a stream of messages, a single message,</a:t>
            </a:r>
          </a:p>
          <a:p>
            <a:pPr>
              <a:defRPr/>
            </a:pPr>
            <a:r>
              <a:rPr lang="en-US" dirty="0"/>
              <a:t>or selected fields within a message. Again, the most useful and straightforward</a:t>
            </a:r>
          </a:p>
          <a:p>
            <a:pPr>
              <a:defRPr/>
            </a:pPr>
            <a:r>
              <a:rPr lang="en-US" dirty="0"/>
              <a:t>approach is total stream protection.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 connection-oriented integrity service, one that deals with a stream of messages,</a:t>
            </a:r>
          </a:p>
          <a:p>
            <a:pPr>
              <a:defRPr/>
            </a:pPr>
            <a:r>
              <a:rPr lang="en-US" dirty="0"/>
              <a:t>assures that messages are received as sent with no duplication, insertion,</a:t>
            </a:r>
          </a:p>
          <a:p>
            <a:pPr>
              <a:defRPr/>
            </a:pPr>
            <a:r>
              <a:rPr lang="en-US" dirty="0"/>
              <a:t>modification, reordering, or replays. The destruction of data is also covered under</a:t>
            </a:r>
          </a:p>
          <a:p>
            <a:pPr>
              <a:defRPr/>
            </a:pPr>
            <a:r>
              <a:rPr lang="en-US" dirty="0"/>
              <a:t>this service. Thus, the connection-oriented integrity service addresses both message</a:t>
            </a:r>
          </a:p>
          <a:p>
            <a:pPr>
              <a:defRPr/>
            </a:pPr>
            <a:r>
              <a:rPr lang="en-US" dirty="0"/>
              <a:t>stream modification and denial of service. On the other hand, a connectionless integrity</a:t>
            </a:r>
          </a:p>
          <a:p>
            <a:pPr>
              <a:defRPr/>
            </a:pPr>
            <a:r>
              <a:rPr lang="en-US" dirty="0"/>
              <a:t>service, one that deals with individual messages without regard to any larger</a:t>
            </a:r>
          </a:p>
          <a:p>
            <a:pPr>
              <a:defRPr/>
            </a:pPr>
            <a:r>
              <a:rPr lang="en-US" dirty="0"/>
              <a:t>context, generally provides protection against message modification only.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We can make a distinction between service with and without recovery.</a:t>
            </a:r>
          </a:p>
          <a:p>
            <a:pPr>
              <a:defRPr/>
            </a:pPr>
            <a:r>
              <a:rPr lang="en-US" dirty="0"/>
              <a:t>Because the integrity service relates to active attacks, we are concerned with detection</a:t>
            </a:r>
          </a:p>
          <a:p>
            <a:pPr>
              <a:defRPr/>
            </a:pPr>
            <a:r>
              <a:rPr lang="en-US" dirty="0"/>
              <a:t>rather than prevention. If a violation of integrity is detected, then the service</a:t>
            </a:r>
          </a:p>
          <a:p>
            <a:pPr>
              <a:defRPr/>
            </a:pPr>
            <a:r>
              <a:rPr lang="en-US" dirty="0"/>
              <a:t>may simply report this violation, and some other portion of software or human</a:t>
            </a:r>
          </a:p>
          <a:p>
            <a:pPr>
              <a:defRPr/>
            </a:pPr>
            <a:r>
              <a:rPr lang="en-US" dirty="0"/>
              <a:t>intervention is required to recover from the violation. Alternatively, there are</a:t>
            </a:r>
          </a:p>
          <a:p>
            <a:pPr>
              <a:defRPr/>
            </a:pPr>
            <a:r>
              <a:rPr lang="en-US" dirty="0"/>
              <a:t>mechanisms available to recover from the loss of integrity of data, as we will review</a:t>
            </a:r>
          </a:p>
          <a:p>
            <a:pPr>
              <a:defRPr/>
            </a:pPr>
            <a:r>
              <a:rPr lang="en-US" dirty="0"/>
              <a:t>subsequently. The incorporation of automated recovery mechanisms is, in general,</a:t>
            </a:r>
          </a:p>
          <a:p>
            <a:pPr>
              <a:defRPr/>
            </a:pPr>
            <a:r>
              <a:rPr lang="en-US" dirty="0"/>
              <a:t>the more attractive alternative.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A6E834-723F-AA41-954F-3AC841D8E517}" type="slidenum">
              <a:rPr lang="en-AU" smtClean="0">
                <a:latin typeface="Arial" pitchFamily="-1" charset="0"/>
              </a:rPr>
              <a:pPr/>
              <a:t>60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08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F3F1D-B589-A248-AC5A-025B71A77324}" type="slidenum">
              <a:rPr lang="en-AU">
                <a:latin typeface="Arial" pitchFamily="-1" charset="0"/>
              </a:rPr>
              <a:pPr/>
              <a:t>61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authentication service is concerned with assuring that a communication is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authentic. In the case of a single message, such as a warning or alarm signal, the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function of the authentication service is to assure the recipient that the message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is from the source that it claims to be from. In the case of an ongoing interaction,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such as the connection of a terminal to a host, two aspects are involved. First,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at the time of connection initiation, the service assures that the two entities are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authentic, that is, that each is the entity that it claims to be. Second, the service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must assure that the connection is not interfered with in such a way that a third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party can masquerade as one of the two legitimate parties for the purposes of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unauthorized transmission or reception.</a:t>
            </a:r>
          </a:p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Two specific authentication services are defined in X.800:</a:t>
            </a:r>
          </a:p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Peer entity authentication:  Provides for the corroboration of the identity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 peer entity in an association. Two entities are considered peers if they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implement to same protocol in different systems; for example two TCP modules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two communicating systems. Peer entity authentication is provided for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use at the establishment of, or at times during the data transfer phase of, a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connection. It attempts to provide confidence that an entity is not performing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either a masquerade or an unauthorized replay of a previous connection.</a:t>
            </a:r>
          </a:p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Data origin authentication:  Provides for the corroboration of the source of a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data unit. It does not provide protection against the duplication or modification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data units. This type of service supports applications like electronic mail,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where there are no prior interactions between the communicating entities.</a:t>
            </a:r>
            <a:endParaRPr lang="en-US" dirty="0">
              <a:solidFill>
                <a:srgbClr val="0000FF"/>
              </a:solidFill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34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Nonrepudiation prevents either sender or receiver from denying a transmitted message.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Thus, when a message is sent, the receiver can prove that the alleged sender in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fact sent the message. Similarly, when a message is received, the sender can prove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the alleged receiver in fact received the message.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1060AD-E45F-6A4E-A812-942E6DA02CC7}" type="slidenum">
              <a:rPr lang="en-AU" smtClean="0">
                <a:latin typeface="Arial" pitchFamily="-1" charset="0"/>
              </a:rPr>
              <a:pPr/>
              <a:t>62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23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In the context of network security, access control is the ability to limit and control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access to host systems and applications via communications links. To achieve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this, each entity trying to gain access must first be identified, or authenticated, so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access rights can be tailored to the individual.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C6BD38-4819-7042-847F-AF1C98E2C12E}" type="slidenum">
              <a:rPr lang="en-AU" smtClean="0">
                <a:latin typeface="Arial" pitchFamily="-1" charset="0"/>
              </a:rPr>
              <a:pPr/>
              <a:t>63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754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X.800 divides these services into five categories and fourteen specific services</a:t>
            </a:r>
          </a:p>
          <a:p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(Table 1.2).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5DE770-AB8F-A040-8A67-2EF0035AA0BA}" type="slidenum">
              <a:rPr lang="en-AU" smtClean="0">
                <a:latin typeface="Arial" pitchFamily="-1" charset="0"/>
              </a:rPr>
              <a:pPr/>
              <a:t>64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577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Encipherment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hiding or covering data , can prove confidentiality , two techniques , cryptography and steganography .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integrity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appends to the data a short check value that has been created by a specific process from data itself.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signature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sender can electronically sign the data and receiver can verify the signature,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 exchange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two entities exchange some message to prove their identity to each other.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Padding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inserting some bogus data into the traffic to thwart the adversary’s attempt to use traffic analysis. 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 control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selecting and continuously changing different available routes between the sender and the receiver.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Notarization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selecting a third trusted party to control the communication between two entities ( to prevent repudiation )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control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uses a method to prove that the user has access right to the data or resources owned by system (PINs or password)</a:t>
            </a:r>
            <a:endParaRPr lang="en-US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A6E834-723F-AA41-954F-3AC841D8E517}" type="slidenum">
              <a:rPr lang="en-AU" smtClean="0">
                <a:latin typeface="Arial" pitchFamily="-1" charset="0"/>
              </a:rPr>
              <a:pPr/>
              <a:t>65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75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075787-43E7-BB4D-8EF0-D4AA9275B0C1}" type="slidenum">
              <a:rPr lang="en-AU">
                <a:latin typeface="Arial" pitchFamily="-1" charset="0"/>
              </a:rPr>
              <a:pPr/>
              <a:t>66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 Table 1.3 lists the security mechanisms defined in X.800. The mechanisms are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divided into those that are implemented in a specific protocol layer, such as TCP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or an application-layer protocol, and those that are not specific to any particular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protocol layer or security service. These mechanisms will be covered in the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appropriate places in the book, so we do not elaborate now except to comment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on the definition of encipherment. X.800 distinguishes between reversible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 encipherment mechanisms and irreversible encipherment mechanisms. A reversible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encipherment mechanism is simply an encryption algorithm that allows data to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be encrypted and subsequently decrypted. Irreversible encipherment mechanisms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include hash algorithms and message authentication codes, which are used in digital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signature and message authentication applications.</a:t>
            </a:r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84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Differs from fault tolerance in that faults are random, and attacks are intelligently carried out.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AC8233D-B1A3-43A4-A222-3BCE54ED7F41}" type="slidenum">
              <a:rPr kumimoji="0" lang="en-US" altLang="en-US" sz="1300"/>
              <a:pPr/>
              <a:t>33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051423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Encipherment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hiding or covering data , can prove confidentiality , two techniques , cryptography and steganography .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integrity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appends to the data a short check value that has been created by a specific process from data itself.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signature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sender can electronically sign the data and receiver can verify the signature,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 exchange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two entities exchange some message to prove their identity to each other.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Padding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inserting some bogus data into the traffic to thwart the adversary’s attempt to use traffic analysis. 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 control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selecting and continuously changing different available routes between the sender and the receiver.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Notarization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selecting a third trusted party to control the communication between two entities ( to prevent repudiation )</a:t>
            </a:r>
          </a:p>
          <a:p>
            <a:pPr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control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uses a method to prove that the user has access right to the data or resources owned by system (PINs or password)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78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896FB-C67D-694F-AB19-4BF09E693C14}" type="slidenum">
              <a:rPr lang="en-AU">
                <a:latin typeface="Arial" pitchFamily="-1" charset="0"/>
              </a:rPr>
              <a:pPr/>
              <a:t>68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 A model for much of what we will be discussing is captured, in very general terms,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in Figure 1.2. A message is to be transferred from one party to another across some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sort of Internet service. The two parties, who are the principals  in this transaction,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must cooperate for the exchange to take place. A logical information channel is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established by defining a route through the Internet from source to destination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and by the cooperative use of communication protocols (e.g., TCP/IP) by the two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principals.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Security aspects come into play when it is necessary or desirable to protect the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information transmission from an opponent who may present a threat to confidentiality,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authenticity, and so on. All of the techniques for providing security have two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components: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1.  A security-related transformation on the information to be sent. Examples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include the encryption of the message, which scrambles the message so that it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 is unreadable by the opponent, and the addition of a code based on the contents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of the message, which can be used to verify the identity of the sender.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2.  Some secret information shared by the two principals and, it is hoped,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unknown to the opponent. An example is an encryption key used in conjunction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with the transformation to scramble the message before transmission and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unscramble it on reception.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A trusted third party may be needed to achieve secure transmission. For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example, a third party may be responsible for distributing the secret information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to the two principals while keeping it from any opponent. Or a third party may be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needed to arbitrate disputes between the two principals concerning the authenticity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of a message transmission.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9127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896FB-C67D-694F-AB19-4BF09E693C14}" type="slidenum">
              <a:rPr lang="en-AU">
                <a:latin typeface="Arial" pitchFamily="-1" charset="0"/>
              </a:rPr>
              <a:pPr/>
              <a:t>69</a:t>
            </a:fld>
            <a:endParaRPr lang="en-AU" dirty="0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300" dirty="0" smtClean="0">
                <a:latin typeface="Arial" charset="0"/>
                <a:ea typeface="ＭＳ Ｐゴシック" charset="-128"/>
                <a:cs typeface="ＭＳ Ｐゴシック" charset="-128"/>
              </a:rPr>
              <a:t>This </a:t>
            </a:r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general model shows that there are four basic tasks in designing a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particular security service: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1.  Design an algorithm for performing the security-related transformation. The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algorithm should be such that an opponent cannot defeat its purpose.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2.  Generate the secret information to be used with the algorithm.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3.  Develop methods for the distribution and sharing of the secret information.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4.  Specify a protocol to be used by the two principals that make use of the security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algorithm and the secret information to achieve a particular security service.</a:t>
            </a:r>
            <a:endParaRPr lang="en-AU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6414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300" dirty="0" smtClean="0">
                <a:latin typeface="Arial" charset="0"/>
                <a:ea typeface="ＭＳ Ｐゴシック" charset="-128"/>
                <a:cs typeface="ＭＳ Ｐゴシック" charset="-128"/>
              </a:rPr>
              <a:t>Most </a:t>
            </a:r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readers are familiar with the concerns caused by the existence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of hackers who attempt to penetrate systems that can be accessed over a network.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The hacker can be someone who, with no malign intent, simply gets satisfaction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from breaking and entering a computer system. The intruder can be a disgruntled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employee who wishes to do damage or a criminal who seeks to exploit computer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assets for financial gain (e.g., obtaining credit card numbers or performing illegal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money transfers</a:t>
            </a:r>
            <a:r>
              <a:rPr lang="en-US" sz="1300" dirty="0" smtClean="0">
                <a:latin typeface="Arial" charset="0"/>
                <a:ea typeface="ＭＳ Ｐゴシック" charset="-128"/>
                <a:cs typeface="ＭＳ Ｐゴシック" charset="-128"/>
              </a:rPr>
              <a:t>).</a:t>
            </a:r>
          </a:p>
          <a:p>
            <a:endParaRPr lang="en-US" sz="1300" dirty="0" smtClean="0">
              <a:latin typeface="Arial" charset="0"/>
              <a:ea typeface="ＭＳ Ｐゴシック" charset="-128"/>
            </a:endParaRPr>
          </a:p>
          <a:p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The security mechanisms  needed to cope with unwanted access fall into two</a:t>
            </a:r>
          </a:p>
          <a:p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broad categories (see Figure 1.3). The first category might be termed a gatekeeper</a:t>
            </a:r>
          </a:p>
          <a:p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function. It includes password-based login procedures that are designed to deny</a:t>
            </a:r>
          </a:p>
          <a:p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access to all but authorized users and screening logic that is designed to detect</a:t>
            </a:r>
          </a:p>
          <a:p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and reject worms, viruses, and other similar attacks. Once either an unwanted user</a:t>
            </a:r>
          </a:p>
          <a:p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or unwanted software gains access, the second line of defense consists of a variety</a:t>
            </a:r>
          </a:p>
          <a:p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of internal controls that monitor activity and analyze stored information in an</a:t>
            </a:r>
          </a:p>
          <a:p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attempt to detect the presence of unwanted intruders. These issues are explored in</a:t>
            </a:r>
          </a:p>
          <a:p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Part Three.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7559F-AEC0-5A41-A400-F4C7356D2B21}" type="slidenum">
              <a:rPr lang="en-AU" smtClean="0">
                <a:latin typeface="Arial" pitchFamily="-1" charset="0"/>
              </a:rPr>
              <a:pPr/>
              <a:t>70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065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Another type of unwanted access is the placement in a computer system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of logic that exploits vulnerabilities in the system and that can affect application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programs as well as utility programs, such as editors and compilers. Programs can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present two kinds of threats: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1. Information access threats:  Intercept or modify data on behalf of users who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should not have access to that data.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2. Service threats:  Exploit service flaws in computers to inhibit use by legitimate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users.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Viruses and worms are two examples of software attacks. Such attacks can be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introduced into a system by means of a disk that contains the unwanted logic concealed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in otherwise useful software. They also can be inserted into a system across a</a:t>
            </a:r>
          </a:p>
          <a:p>
            <a:r>
              <a:rPr lang="en-US" sz="1300" dirty="0">
                <a:latin typeface="Arial" charset="0"/>
                <a:ea typeface="ＭＳ Ｐゴシック" charset="-128"/>
                <a:cs typeface="ＭＳ Ｐゴシック" charset="-128"/>
              </a:rPr>
              <a:t>network; this latter mechanism is of more concern in network security.</a:t>
            </a:r>
          </a:p>
          <a:p>
            <a:endParaRPr lang="en-US" sz="13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411C90-DB8E-0046-B07A-C92FBC285BB4}" type="slidenum">
              <a:rPr lang="en-AU" smtClean="0">
                <a:latin typeface="Arial" pitchFamily="-1" charset="0"/>
              </a:rPr>
              <a:pPr/>
              <a:t>71</a:t>
            </a:fld>
            <a:endParaRPr lang="en-AU" dirty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4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Nines are a unit of measurement used to describe the reliability of a system or process. The term “five 9s” refers to a reliability level of 99.999%. This means that the system or process in question is operational 99.999% of the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108C3-9727-4D62-B657-AFD5D714E0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22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A </a:t>
            </a:r>
            <a:r>
              <a:rPr lang="en-US" altLang="zh-CN" b="1" dirty="0"/>
              <a:t>computer</a:t>
            </a:r>
            <a:r>
              <a:rPr lang="en-US" altLang="zh-CN" dirty="0"/>
              <a:t> is a general purpose device that can be </a:t>
            </a:r>
            <a:r>
              <a:rPr lang="en-US" altLang="zh-CN" dirty="0">
                <a:hlinkClick r:id="rId3" tooltip="Computer program"/>
              </a:rPr>
              <a:t>programmed</a:t>
            </a:r>
            <a:r>
              <a:rPr lang="en-US" altLang="zh-CN" dirty="0"/>
              <a:t> to carry out a set of arithmetic or logical operations automatically.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makes computers powerful?  They are programmable.  It is not designed to do one thing, but rather to execute any program.  </a:t>
            </a:r>
          </a:p>
          <a:p>
            <a:r>
              <a:rPr lang="en-US" altLang="en-US" dirty="0"/>
              <a:t>Why Turing Machine was considered a theoretical foundation for computer science.  There exists a universal Turing Machine.  </a:t>
            </a:r>
          </a:p>
          <a:p>
            <a:r>
              <a:rPr lang="en-US" altLang="en-US" dirty="0"/>
              <a:t>Von Neumann architecture.  Data can change into code.</a:t>
            </a:r>
          </a:p>
          <a:p>
            <a:r>
              <a:rPr lang="en-US" altLang="en-US" dirty="0"/>
              <a:t>Computers do things that they are told to do.</a:t>
            </a:r>
          </a:p>
          <a:p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One desires more and more interaction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Making things secure are hard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Security may make things harder to use</a:t>
            </a:r>
          </a:p>
          <a:p>
            <a:endParaRPr lang="en-US" altLang="en-US" dirty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935F55B-D529-497C-8527-DD727AE1FC8C}" type="slidenum">
              <a:rPr kumimoji="0" lang="en-US" altLang="en-US" sz="1300"/>
              <a:pPr/>
              <a:t>42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54855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Human factor.  Analogy with security in the physical world.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08D8368-8604-4157-82FB-9583DEB42D62}" type="slidenum">
              <a:rPr kumimoji="0" lang="en-US" altLang="en-US" sz="1300"/>
              <a:pPr/>
              <a:t>43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465552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Which ways information security is easier than physical security?</a:t>
            </a:r>
          </a:p>
          <a:p>
            <a:pPr>
              <a:buFontTx/>
              <a:buChar char="-"/>
            </a:pPr>
            <a:r>
              <a:rPr lang="en-US" altLang="en-US"/>
              <a:t> More well-defined entry points.</a:t>
            </a:r>
          </a:p>
          <a:p>
            <a:pPr>
              <a:buFontTx/>
              <a:buChar char="-"/>
            </a:pPr>
            <a:r>
              <a:rPr lang="en-US" altLang="en-US"/>
              <a:t> Lower cost of deploying high-quality security mechanisms.</a:t>
            </a:r>
          </a:p>
          <a:p>
            <a:pPr lvl="1">
              <a:buFontTx/>
              <a:buChar char="-"/>
            </a:pPr>
            <a:r>
              <a:rPr lang="en-US" altLang="en-US"/>
              <a:t>E.g., cryptography</a:t>
            </a:r>
          </a:p>
          <a:p>
            <a:pPr lvl="1">
              <a:buFontTx/>
              <a:buChar char="-"/>
            </a:pPr>
            <a:endParaRPr lang="en-US" alt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89013"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2AD8467-9002-4F53-A24E-BE3322A5BD75}" type="slidenum">
              <a:rPr kumimoji="0" lang="en-US" altLang="en-US" sz="1300"/>
              <a:pPr/>
              <a:t>45</a:t>
            </a:fld>
            <a:endParaRPr kumimoji="0"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67192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514C2C2-2797-421A-9CB6-09D630F78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683" y="1556792"/>
            <a:ext cx="12192000" cy="15240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 sz="5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676400"/>
            <a:ext cx="12192000" cy="1143000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9720" y="4131410"/>
            <a:ext cx="8534400" cy="151216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1">
                <a:solidFill>
                  <a:srgbClr val="3333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2A7DF02-8FA9-47A0-A5FD-00A1477F9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18688" r="59046" b="13542"/>
          <a:stretch/>
        </p:blipFill>
        <p:spPr>
          <a:xfrm>
            <a:off x="10566400" y="1"/>
            <a:ext cx="1625600" cy="12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57607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39184" y="1143001"/>
            <a:ext cx="11667067" cy="516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172232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2568" y="171450"/>
            <a:ext cx="2595033" cy="59245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97467" y="171450"/>
            <a:ext cx="7581900" cy="5924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90572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5" descr="校标.jp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4765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0"/>
          <p:cNvSpPr txBox="1">
            <a:spLocks noChangeArrowheads="1"/>
          </p:cNvSpPr>
          <p:nvPr/>
        </p:nvSpPr>
        <p:spPr bwMode="auto">
          <a:xfrm>
            <a:off x="5238752" y="6357938"/>
            <a:ext cx="6953249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1B953B"/>
                </a:solidFill>
                <a:latin typeface="隶书" pitchFamily="49" charset="-122"/>
                <a:ea typeface="隶书" pitchFamily="49" charset="-122"/>
              </a:rPr>
              <a:t>计算机科学与工程系</a:t>
            </a:r>
            <a:endParaRPr lang="en-US" altLang="zh-CN" sz="1600" b="1" dirty="0">
              <a:solidFill>
                <a:srgbClr val="1B953B"/>
              </a:solidFill>
              <a:latin typeface="隶书" pitchFamily="49" charset="-122"/>
              <a:ea typeface="隶书" pitchFamily="49" charset="-122"/>
            </a:endParaRP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00" b="1" dirty="0">
                <a:solidFill>
                  <a:srgbClr val="1B953B"/>
                </a:solidFill>
                <a:latin typeface="Times New Roman" pitchFamily="18" charset="0"/>
                <a:ea typeface="隶书" pitchFamily="49" charset="-122"/>
              </a:rPr>
              <a:t>Department of Computer Science and Engineering</a:t>
            </a:r>
            <a:endParaRPr lang="zh-CN" altLang="en-US" sz="1300" b="1" dirty="0">
              <a:solidFill>
                <a:srgbClr val="1B953B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9720" y="4114800"/>
            <a:ext cx="8534400" cy="15287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1">
                <a:solidFill>
                  <a:srgbClr val="169A4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33AC553-2E12-4F36-8D39-024ABB761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00200"/>
            <a:ext cx="12192000" cy="18288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 sz="5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803E6939-31C4-4C72-BB05-A625CF137A67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0" y="1600201"/>
            <a:ext cx="12192000" cy="1828799"/>
          </a:xfr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153370"/>
      </p:ext>
    </p:extLst>
  </p:cSld>
  <p:clrMapOvr>
    <a:masterClrMapping/>
  </p:clrMapOvr>
  <p:transition spd="slow">
    <p:randomBar dir="vert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008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alt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10EA1F-0EC7-41D8-BC69-6D6129257380}" type="slidenum">
              <a:rPr lang="en-US" altLang="en-US" sz="240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39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514C2C2-2797-421A-9CB6-09D630F78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683" y="1556792"/>
            <a:ext cx="12192000" cy="15240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 sz="5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676400"/>
            <a:ext cx="12192000" cy="1143000"/>
          </a:xfrm>
        </p:spPr>
        <p:txBody>
          <a:bodyPr/>
          <a:lstStyle>
            <a:lvl1pPr algn="ctr">
              <a:defRPr sz="540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9720" y="4131410"/>
            <a:ext cx="8534400" cy="151216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1">
                <a:solidFill>
                  <a:srgbClr val="3333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2A7DF02-8FA9-47A0-A5FD-00A1477F9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18688" r="59046" b="13542"/>
          <a:stretch/>
        </p:blipFill>
        <p:spPr>
          <a:xfrm>
            <a:off x="10566400" y="1"/>
            <a:ext cx="1625600" cy="12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94767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576064"/>
          </a:xfrm>
        </p:spPr>
        <p:txBody>
          <a:bodyPr/>
          <a:lstStyle>
            <a:lvl1pPr algn="ctr">
              <a:defRPr sz="3600" b="1">
                <a:solidFill>
                  <a:srgbClr val="169A48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3"/>
          <p:cNvSpPr>
            <a:spLocks noGrp="1"/>
          </p:cNvSpPr>
          <p:nvPr>
            <p:ph sz="half" idx="2"/>
          </p:nvPr>
        </p:nvSpPr>
        <p:spPr>
          <a:xfrm>
            <a:off x="335360" y="1196752"/>
            <a:ext cx="11425269" cy="5112568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+mj-lt"/>
                <a:ea typeface="微软雅黑" panose="020B0503020204020204" pitchFamily="34" charset="-122"/>
              </a:defRPr>
            </a:lvl1pPr>
            <a:lvl2pPr>
              <a:defRPr sz="2400">
                <a:latin typeface="+mj-lt"/>
                <a:ea typeface="微软雅黑" panose="020B0503020204020204" pitchFamily="34" charset="-122"/>
              </a:defRPr>
            </a:lvl2pPr>
            <a:lvl3pPr>
              <a:defRPr sz="2200">
                <a:latin typeface="+mj-lt"/>
                <a:ea typeface="微软雅黑" panose="020B0503020204020204" pitchFamily="34" charset="-122"/>
              </a:defRPr>
            </a:lvl3pPr>
            <a:lvl4pPr>
              <a:defRPr sz="2000">
                <a:latin typeface="+mj-lt"/>
                <a:ea typeface="微软雅黑" panose="020B0503020204020204" pitchFamily="34" charset="-122"/>
              </a:defRPr>
            </a:lvl4pPr>
            <a:lvl5pPr>
              <a:defRPr sz="1800">
                <a:latin typeface="+mj-lt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6079447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7914863"/>
      </p:ext>
    </p:extLst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86619"/>
      </p:ext>
    </p:extLst>
  </p:cSld>
  <p:clrMapOvr>
    <a:masterClrMapping/>
  </p:clrMapOvr>
  <p:transition spd="slow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3247"/>
      </p:ext>
    </p:extLst>
  </p:cSld>
  <p:clrMapOvr>
    <a:masterClrMapping/>
  </p:clrMapOvr>
  <p:transition spd="slow">
    <p:randomBar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11516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2656"/>
            <a:ext cx="12192000" cy="576064"/>
          </a:xfrm>
        </p:spPr>
        <p:txBody>
          <a:bodyPr/>
          <a:lstStyle>
            <a:lvl1pPr algn="ctr">
              <a:defRPr sz="3600" b="1">
                <a:solidFill>
                  <a:srgbClr val="169A48"/>
                </a:solidFill>
                <a:effectLst/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3"/>
          <p:cNvSpPr>
            <a:spLocks noGrp="1"/>
          </p:cNvSpPr>
          <p:nvPr>
            <p:ph sz="half" idx="2"/>
          </p:nvPr>
        </p:nvSpPr>
        <p:spPr>
          <a:xfrm>
            <a:off x="335360" y="1196752"/>
            <a:ext cx="11425269" cy="5112568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+mj-lt"/>
                <a:ea typeface="微软雅黑" panose="020B0503020204020204" pitchFamily="34" charset="-122"/>
              </a:defRPr>
            </a:lvl1pPr>
            <a:lvl2pPr>
              <a:defRPr sz="2400">
                <a:latin typeface="+mj-lt"/>
                <a:ea typeface="微软雅黑" panose="020B0503020204020204" pitchFamily="34" charset="-122"/>
              </a:defRPr>
            </a:lvl2pPr>
            <a:lvl3pPr>
              <a:defRPr sz="2200">
                <a:latin typeface="+mj-lt"/>
                <a:ea typeface="微软雅黑" panose="020B0503020204020204" pitchFamily="34" charset="-122"/>
              </a:defRPr>
            </a:lvl3pPr>
            <a:lvl4pPr>
              <a:defRPr sz="2000">
                <a:latin typeface="+mj-lt"/>
                <a:ea typeface="微软雅黑" panose="020B0503020204020204" pitchFamily="34" charset="-122"/>
              </a:defRPr>
            </a:lvl4pPr>
            <a:lvl5pPr>
              <a:defRPr sz="1800">
                <a:latin typeface="+mj-lt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2644502"/>
      </p:ext>
    </p:extLst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57687"/>
      </p:ext>
    </p:extLst>
  </p:cSld>
  <p:clrMapOvr>
    <a:masterClrMapping/>
  </p:clrMapOvr>
  <p:transition spd="slow">
    <p:randomBar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92277"/>
      </p:ext>
    </p:extLst>
  </p:cSld>
  <p:clrMapOvr>
    <a:masterClrMapping/>
  </p:clrMapOvr>
  <p:transition spd="slow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53196"/>
      </p:ext>
    </p:extLst>
  </p:cSld>
  <p:clrMapOvr>
    <a:masterClrMapping/>
  </p:clrMapOvr>
  <p:transition spd="slow">
    <p:randomBar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39184" y="1143001"/>
            <a:ext cx="11667067" cy="516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780148"/>
      </p:ext>
    </p:extLst>
  </p:cSld>
  <p:clrMapOvr>
    <a:masterClrMapping/>
  </p:clrMapOvr>
  <p:transition spd="slow">
    <p:randomBar dir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2568" y="171450"/>
            <a:ext cx="2595033" cy="59245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97467" y="171450"/>
            <a:ext cx="7581900" cy="5924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03808"/>
      </p:ext>
    </p:extLst>
  </p:cSld>
  <p:clrMapOvr>
    <a:masterClrMapping/>
  </p:clrMapOvr>
  <p:transition spd="slow">
    <p:randomBar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5" descr="校标.jp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4765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0"/>
          <p:cNvSpPr txBox="1">
            <a:spLocks noChangeArrowheads="1"/>
          </p:cNvSpPr>
          <p:nvPr/>
        </p:nvSpPr>
        <p:spPr bwMode="auto">
          <a:xfrm>
            <a:off x="5238752" y="6357938"/>
            <a:ext cx="6953249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1B953B"/>
                </a:solidFill>
                <a:latin typeface="隶书" pitchFamily="49" charset="-122"/>
                <a:ea typeface="隶书" pitchFamily="49" charset="-122"/>
              </a:rPr>
              <a:t>计算机科学与工程系</a:t>
            </a:r>
            <a:endParaRPr lang="en-US" altLang="zh-CN" sz="1600" b="1" dirty="0">
              <a:solidFill>
                <a:srgbClr val="1B953B"/>
              </a:solidFill>
              <a:latin typeface="隶书" pitchFamily="49" charset="-122"/>
              <a:ea typeface="隶书" pitchFamily="49" charset="-122"/>
            </a:endParaRP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00" b="1" dirty="0">
                <a:solidFill>
                  <a:srgbClr val="1B953B"/>
                </a:solidFill>
                <a:latin typeface="Times New Roman" pitchFamily="18" charset="0"/>
                <a:ea typeface="隶书" pitchFamily="49" charset="-122"/>
              </a:rPr>
              <a:t>Department of Computer Science and Engineering</a:t>
            </a:r>
            <a:endParaRPr lang="zh-CN" altLang="en-US" sz="1300" b="1" dirty="0">
              <a:solidFill>
                <a:srgbClr val="1B953B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09720" y="4114800"/>
            <a:ext cx="8534400" cy="152877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1">
                <a:solidFill>
                  <a:srgbClr val="169A4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33AC553-2E12-4F36-8D39-024ABB761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00200"/>
            <a:ext cx="12192000" cy="18288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 sz="50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803E6939-31C4-4C72-BB05-A625CF137A67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0" y="1600201"/>
            <a:ext cx="12192000" cy="1828799"/>
          </a:xfrm>
        </p:spPr>
        <p:txBody>
          <a:bodyPr anchor="ctr"/>
          <a:lstStyle>
            <a:lvl1pPr algn="ctr">
              <a:defRPr sz="540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067540"/>
      </p:ext>
    </p:extLst>
  </p:cSld>
  <p:clrMapOvr>
    <a:masterClrMapping/>
  </p:clrMapOvr>
  <p:transition spd="slow">
    <p:randomBar dir="vert"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008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alt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10EA1F-0EC7-41D8-BC69-6D6129257380}" type="slidenum">
              <a:rPr lang="en-US" altLang="en-US" sz="240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02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7674394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85124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523323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42485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1534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5810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</a:rPr>
              <a:t>15-441 Networks Fall 2002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05433" y="635635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00B102-BFC3-4C2C-9040-A696F1E0259A}" type="slidenum">
              <a:rPr lang="en-US" altLang="en-US" sz="2400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4325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185" y="379413"/>
            <a:ext cx="1171363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027" name="图片 35" descr="校标.jpg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408" y="65814"/>
            <a:ext cx="22573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11089217" y="6550026"/>
            <a:ext cx="1056216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907DAFB0-E094-4459-A3E2-094671EC551B}" type="slidenum">
              <a:rPr lang="en-US" altLang="zh-CN" sz="1200" b="1">
                <a:solidFill>
                  <a:srgbClr val="1B953B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zh-CN" sz="1200" b="1" dirty="0">
                <a:solidFill>
                  <a:srgbClr val="1B953B"/>
                </a:solidFill>
              </a:rPr>
              <a:t>/101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4" y="1143001"/>
            <a:ext cx="11667067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2699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>
    <p:randomBar dir="vert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华文中宋" pitchFamily="2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185" y="379413"/>
            <a:ext cx="1171363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027" name="图片 35" descr="校标.jpg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408" y="65814"/>
            <a:ext cx="22573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11089217" y="6550026"/>
            <a:ext cx="1056216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907DAFB0-E094-4459-A3E2-094671EC551B}" type="slidenum">
              <a:rPr lang="en-US" altLang="zh-CN" sz="1200" b="1" smtClean="0">
                <a:solidFill>
                  <a:srgbClr val="1B953B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zh-CN" sz="1200" b="1" dirty="0">
                <a:solidFill>
                  <a:srgbClr val="1B953B"/>
                </a:solidFill>
              </a:rPr>
              <a:t>/101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4" y="1143001"/>
            <a:ext cx="11667067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8271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spd="slow">
    <p:randomBar dir="vert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华文中宋" pitchFamily="2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8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github.com/Madjeisah/Network-Information-Security" TargetMode="Externa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ataisminz.blogspot.com/2013/03/the-x800-security-servic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0.wm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4090607A-D79F-461C-93B1-41DF0829A824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CN" dirty="0">
                <a:latin typeface="Bernard MT Condensed" panose="02050806060905020404" pitchFamily="18" charset="0"/>
              </a:rPr>
              <a:t>Network and Information Security</a:t>
            </a:r>
            <a:endParaRPr lang="zh-CN" altLang="en-US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532021" y="3733800"/>
            <a:ext cx="9144000" cy="12954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+mj-lt"/>
              </a:rPr>
              <a:t>Michael Adjeisah</a:t>
            </a:r>
          </a:p>
          <a:p>
            <a:pPr eaLnBrk="1" hangingPunct="1"/>
            <a:r>
              <a:rPr lang="en-US" altLang="zh-CN" dirty="0" smtClean="0">
                <a:solidFill>
                  <a:schemeClr val="tx1"/>
                </a:solidFill>
                <a:latin typeface="+mj-lt"/>
              </a:rPr>
              <a:t>Email</a:t>
            </a:r>
            <a:r>
              <a:rPr lang="zh-CN" altLang="en-US" dirty="0" smtClean="0">
                <a:solidFill>
                  <a:schemeClr val="tx1"/>
                </a:solidFill>
                <a:latin typeface="+mj-lt"/>
              </a:rPr>
              <a:t>：</a:t>
            </a:r>
            <a:r>
              <a:rPr lang="en-US" altLang="zh-CN" smtClean="0">
                <a:solidFill>
                  <a:schemeClr val="tx1"/>
                </a:solidFill>
                <a:latin typeface="+mj-lt"/>
              </a:rPr>
              <a:t>madjeisah@zjnu.edu.cn</a:t>
            </a:r>
            <a:endParaRPr lang="en-US" altLang="zh-CN" dirty="0">
              <a:solidFill>
                <a:schemeClr val="tx1"/>
              </a:solidFill>
              <a:latin typeface="+mj-lt"/>
            </a:endParaRPr>
          </a:p>
          <a:p>
            <a:pPr eaLnBrk="1" hangingPunct="1"/>
            <a:endParaRPr lang="en-US" altLang="zh-CN" sz="3200" dirty="0">
              <a:solidFill>
                <a:srgbClr val="00B050"/>
              </a:solidFill>
              <a:latin typeface="+mj-lt"/>
            </a:endParaRPr>
          </a:p>
          <a:p>
            <a:pPr eaLnBrk="1" hangingPunct="1"/>
            <a:endParaRPr lang="en-US" altLang="en-US" sz="3200" b="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02049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lt"/>
              </a:rPr>
              <a:t>What</a:t>
            </a:r>
            <a:r>
              <a:rPr lang="en-US" altLang="zh-CN" dirty="0"/>
              <a:t> </a:t>
            </a:r>
            <a:r>
              <a:rPr lang="en-US" altLang="zh-CN" dirty="0" smtClean="0"/>
              <a:t>is</a:t>
            </a:r>
            <a:r>
              <a:rPr lang="en-US" altLang="zh-CN" dirty="0" smtClean="0">
                <a:latin typeface="+mj-lt"/>
              </a:rPr>
              <a:t> </a:t>
            </a:r>
            <a:r>
              <a:rPr lang="en-US" altLang="zh-CN" dirty="0"/>
              <a:t>Computer </a:t>
            </a:r>
            <a:r>
              <a:rPr lang="en-US" altLang="zh-CN" dirty="0" smtClean="0"/>
              <a:t>Network Models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775520" y="1196752"/>
            <a:ext cx="8587680" cy="5112568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smtClean="0"/>
              <a:t>most common </a:t>
            </a:r>
            <a:r>
              <a:rPr lang="en-US" altLang="zh-CN" dirty="0"/>
              <a:t>network  configuration </a:t>
            </a:r>
            <a:r>
              <a:rPr lang="en-US" altLang="zh-CN" dirty="0" smtClean="0"/>
              <a:t>models of </a:t>
            </a:r>
            <a:r>
              <a:rPr lang="en-US" altLang="zh-CN" dirty="0"/>
              <a:t>these </a:t>
            </a:r>
            <a:r>
              <a:rPr lang="en-US" altLang="zh-CN" dirty="0" smtClean="0"/>
              <a:t>are </a:t>
            </a:r>
            <a:r>
              <a:rPr lang="en-US" altLang="zh-CN" dirty="0"/>
              <a:t>the </a:t>
            </a:r>
            <a:r>
              <a:rPr lang="en-US" altLang="zh-CN" i="1" dirty="0">
                <a:solidFill>
                  <a:srgbClr val="FF0000"/>
                </a:solidFill>
              </a:rPr>
              <a:t>centralized</a:t>
            </a:r>
            <a:r>
              <a:rPr lang="en-US" altLang="zh-CN" dirty="0"/>
              <a:t> and </a:t>
            </a:r>
            <a:r>
              <a:rPr lang="en-US" altLang="zh-CN" i="1" dirty="0">
                <a:solidFill>
                  <a:srgbClr val="FF0000"/>
                </a:solidFill>
              </a:rPr>
              <a:t>distributed</a:t>
            </a:r>
            <a:r>
              <a:rPr lang="en-US" altLang="zh-CN" dirty="0"/>
              <a:t> </a:t>
            </a:r>
            <a:r>
              <a:rPr lang="en-US" altLang="zh-CN" dirty="0" smtClean="0"/>
              <a:t>models</a:t>
            </a:r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i="1" dirty="0">
                <a:solidFill>
                  <a:srgbClr val="FF0000"/>
                </a:solidFill>
              </a:rPr>
              <a:t>centralized</a:t>
            </a:r>
            <a:r>
              <a:rPr lang="en-US" altLang="zh-CN" dirty="0"/>
              <a:t> </a:t>
            </a:r>
            <a:r>
              <a:rPr lang="en-US" altLang="zh-CN" dirty="0" smtClean="0"/>
              <a:t>: there </a:t>
            </a:r>
            <a:r>
              <a:rPr lang="en-US" altLang="zh-CN" dirty="0"/>
              <a:t>is only one central </a:t>
            </a:r>
            <a:r>
              <a:rPr lang="en-US" altLang="zh-CN" dirty="0" smtClean="0"/>
              <a:t>computer or the </a:t>
            </a:r>
            <a:r>
              <a:rPr lang="en-US" altLang="zh-CN" dirty="0"/>
              <a:t>master, through which </a:t>
            </a:r>
            <a:r>
              <a:rPr lang="en-US" altLang="zh-CN" dirty="0" smtClean="0"/>
              <a:t>all correspondence </a:t>
            </a:r>
            <a:r>
              <a:rPr lang="en-US" altLang="zh-CN" dirty="0"/>
              <a:t>must take place</a:t>
            </a:r>
            <a:r>
              <a:rPr lang="en-US" altLang="zh-CN" dirty="0" smtClean="0"/>
              <a:t>.</a:t>
            </a:r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i="1" dirty="0">
                <a:solidFill>
                  <a:srgbClr val="FF0000"/>
                </a:solidFill>
              </a:rPr>
              <a:t>distributed</a:t>
            </a:r>
            <a:r>
              <a:rPr lang="en-US" altLang="zh-CN" dirty="0"/>
              <a:t> </a:t>
            </a:r>
            <a:r>
              <a:rPr lang="en-US" altLang="zh-CN" dirty="0" smtClean="0"/>
              <a:t>: consists </a:t>
            </a:r>
            <a:r>
              <a:rPr lang="en-US" altLang="zh-CN" dirty="0"/>
              <a:t>of loosely coupled computers interconnected by </a:t>
            </a:r>
            <a:r>
              <a:rPr lang="en-US" altLang="zh-CN" dirty="0" smtClean="0"/>
              <a:t>a communication </a:t>
            </a:r>
            <a:r>
              <a:rPr lang="en-US" altLang="zh-CN" dirty="0"/>
              <a:t>network consisting of connecting elements and </a:t>
            </a:r>
            <a:r>
              <a:rPr lang="en-US" altLang="zh-CN" dirty="0" smtClean="0"/>
              <a:t>communication channels</a:t>
            </a:r>
            <a:r>
              <a:rPr lang="en-US" altLang="zh-CN" dirty="0"/>
              <a:t>.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96" t="4799" r="4275" b="5432"/>
          <a:stretch/>
        </p:blipFill>
        <p:spPr>
          <a:xfrm>
            <a:off x="1981200" y="2815447"/>
            <a:ext cx="7491664" cy="3608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8"/>
          <a:stretch/>
        </p:blipFill>
        <p:spPr>
          <a:xfrm>
            <a:off x="1981200" y="1511672"/>
            <a:ext cx="7491664" cy="47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93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Computer Network Types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775520" y="1196752"/>
            <a:ext cx="8587680" cy="5112568"/>
          </a:xfrm>
        </p:spPr>
        <p:txBody>
          <a:bodyPr/>
          <a:lstStyle/>
          <a:p>
            <a:r>
              <a:rPr lang="en-US" altLang="zh-CN" dirty="0" smtClean="0"/>
              <a:t>Two </a:t>
            </a:r>
            <a:r>
              <a:rPr lang="en-US" altLang="zh-CN" dirty="0"/>
              <a:t>main network types: the local area network (LAN) </a:t>
            </a:r>
            <a:r>
              <a:rPr lang="en-US" altLang="zh-CN" dirty="0" smtClean="0"/>
              <a:t>and wide </a:t>
            </a:r>
            <a:r>
              <a:rPr lang="en-US" altLang="zh-CN" dirty="0"/>
              <a:t>area network (WAN).</a:t>
            </a:r>
            <a:endParaRPr lang="en-US" altLang="zh-CN" dirty="0" smtClean="0"/>
          </a:p>
          <a:p>
            <a:r>
              <a:rPr lang="en-US" altLang="zh-CN" dirty="0"/>
              <a:t>Between the LAN and WAN, there is also a middle network called the </a:t>
            </a:r>
            <a:r>
              <a:rPr lang="en-US" altLang="zh-CN" dirty="0" smtClean="0"/>
              <a:t>metropolitan area </a:t>
            </a:r>
            <a:r>
              <a:rPr lang="en-US" altLang="zh-CN" dirty="0"/>
              <a:t>network (MAN</a:t>
            </a:r>
            <a:r>
              <a:rPr lang="en-US" altLang="zh-CN" dirty="0" smtClean="0"/>
              <a:t>)</a:t>
            </a:r>
            <a:endParaRPr lang="en-US" altLang="zh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13200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</a:t>
            </a:r>
            <a:r>
              <a:rPr lang="en-US" altLang="zh-CN" dirty="0"/>
              <a:t>Communication Media Technology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775520" y="1196752"/>
            <a:ext cx="858768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The </a:t>
            </a:r>
            <a:r>
              <a:rPr lang="en-US" altLang="zh-CN" dirty="0"/>
              <a:t>performance of a network type depends greatly on the transmission </a:t>
            </a:r>
            <a:r>
              <a:rPr lang="en-US" altLang="zh-CN" dirty="0" smtClean="0"/>
              <a:t>technology and </a:t>
            </a:r>
            <a:r>
              <a:rPr lang="en-US" altLang="zh-CN" dirty="0"/>
              <a:t>media used in the network</a:t>
            </a:r>
            <a:endParaRPr lang="en-US" altLang="zh-CN" dirty="0" smtClean="0"/>
          </a:p>
          <a:p>
            <a:r>
              <a:rPr lang="en-US" altLang="zh-CN" dirty="0"/>
              <a:t>Transmission Technology: </a:t>
            </a:r>
            <a:endParaRPr lang="en-US" altLang="zh-CN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</a:rPr>
              <a:t>Analog Encoding of Digital Data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 smtClean="0">
                <a:solidFill>
                  <a:srgbClr val="0000FF"/>
                </a:solidFill>
              </a:rPr>
              <a:t>Digital </a:t>
            </a:r>
            <a:r>
              <a:rPr lang="en-US" altLang="zh-CN" dirty="0">
                <a:solidFill>
                  <a:srgbClr val="0000FF"/>
                </a:solidFill>
              </a:rPr>
              <a:t>Encoding of Digital </a:t>
            </a:r>
            <a:r>
              <a:rPr lang="en-US" altLang="zh-CN" dirty="0" smtClean="0">
                <a:solidFill>
                  <a:srgbClr val="0000FF"/>
                </a:solidFill>
              </a:rPr>
              <a:t>Data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</a:rPr>
              <a:t>Multiplexing of Transmission Signals</a:t>
            </a:r>
            <a:endParaRPr lang="en-US" altLang="zh-CN" dirty="0">
              <a:solidFill>
                <a:srgbClr val="0000FF"/>
              </a:solidFill>
              <a:latin typeface="+mj-lt"/>
            </a:endParaRPr>
          </a:p>
          <a:p>
            <a:pPr lvl="0">
              <a:buClr>
                <a:srgbClr val="72A376"/>
              </a:buClr>
            </a:pPr>
            <a:r>
              <a:rPr lang="en-US" altLang="zh-CN" dirty="0">
                <a:solidFill>
                  <a:prstClr val="black"/>
                </a:solidFill>
              </a:rPr>
              <a:t>Transmission </a:t>
            </a:r>
            <a:r>
              <a:rPr lang="en-US" altLang="zh-CN" dirty="0" smtClean="0">
                <a:solidFill>
                  <a:prstClr val="black"/>
                </a:solidFill>
              </a:rPr>
              <a:t>Media</a:t>
            </a:r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dirty="0" smtClean="0">
                <a:solidFill>
                  <a:srgbClr val="0000FF"/>
                </a:solidFill>
              </a:rPr>
              <a:t>Wired Transmission Media</a:t>
            </a:r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</a:rPr>
              <a:t>Wireless Communication</a:t>
            </a:r>
          </a:p>
          <a:p>
            <a:pPr lvl="0">
              <a:buClr>
                <a:srgbClr val="72A376"/>
              </a:buClr>
            </a:pPr>
            <a:endParaRPr lang="en-US" altLang="zh-CN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239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</a:t>
            </a:r>
            <a:r>
              <a:rPr lang="en-US" altLang="zh-CN" dirty="0"/>
              <a:t>Topology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775520" y="1196752"/>
            <a:ext cx="858768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Computer </a:t>
            </a:r>
            <a:r>
              <a:rPr lang="en-US" altLang="zh-CN" dirty="0"/>
              <a:t>networks, whether LANs, MANs, or WANs, are constructed based on </a:t>
            </a:r>
            <a:r>
              <a:rPr lang="en-US" altLang="zh-CN" dirty="0" smtClean="0"/>
              <a:t>a topology</a:t>
            </a:r>
            <a:r>
              <a:rPr lang="en-US" altLang="zh-CN" dirty="0"/>
              <a:t>. There are several topologies including the following popular ones</a:t>
            </a:r>
            <a:r>
              <a:rPr lang="en-US" altLang="zh-CN" dirty="0" smtClean="0"/>
              <a:t>.</a:t>
            </a:r>
          </a:p>
          <a:p>
            <a:pPr lvl="0">
              <a:buClr>
                <a:srgbClr val="72A376"/>
              </a:buClr>
            </a:pPr>
            <a:r>
              <a:rPr lang="en-US" altLang="zh-CN" dirty="0" smtClean="0">
                <a:solidFill>
                  <a:prstClr val="black"/>
                </a:solidFill>
              </a:rPr>
              <a:t>Mesh</a:t>
            </a:r>
          </a:p>
          <a:p>
            <a:pPr lvl="0">
              <a:buClr>
                <a:srgbClr val="72A376"/>
              </a:buClr>
            </a:pPr>
            <a:r>
              <a:rPr lang="en-US" altLang="zh-CN" dirty="0" smtClean="0">
                <a:solidFill>
                  <a:prstClr val="black"/>
                </a:solidFill>
              </a:rPr>
              <a:t>Tree</a:t>
            </a:r>
          </a:p>
          <a:p>
            <a:pPr lvl="0">
              <a:buClr>
                <a:srgbClr val="72A376"/>
              </a:buClr>
            </a:pPr>
            <a:r>
              <a:rPr lang="en-US" altLang="zh-CN" dirty="0" smtClean="0">
                <a:solidFill>
                  <a:prstClr val="black"/>
                </a:solidFill>
              </a:rPr>
              <a:t>Bus</a:t>
            </a:r>
          </a:p>
          <a:p>
            <a:pPr lvl="0">
              <a:buClr>
                <a:srgbClr val="72A376"/>
              </a:buClr>
            </a:pPr>
            <a:r>
              <a:rPr lang="en-US" altLang="zh-CN" dirty="0" smtClean="0">
                <a:solidFill>
                  <a:prstClr val="black"/>
                </a:solidFill>
              </a:rPr>
              <a:t>Star</a:t>
            </a:r>
          </a:p>
          <a:p>
            <a:pPr lvl="0">
              <a:buClr>
                <a:srgbClr val="72A376"/>
              </a:buClr>
            </a:pPr>
            <a:r>
              <a:rPr lang="en-US" altLang="zh-CN" dirty="0" smtClean="0">
                <a:solidFill>
                  <a:prstClr val="black"/>
                </a:solidFill>
              </a:rPr>
              <a:t>Ring</a:t>
            </a:r>
          </a:p>
          <a:p>
            <a:pPr marL="0" lvl="0" indent="0">
              <a:buClr>
                <a:srgbClr val="72A376"/>
              </a:buClr>
              <a:buNone/>
            </a:pPr>
            <a:endParaRPr lang="en-US" altLang="zh-CN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3362752"/>
            <a:ext cx="3990975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953" r="4140" b="54047"/>
          <a:stretch/>
        </p:blipFill>
        <p:spPr>
          <a:xfrm>
            <a:off x="5229745" y="702046"/>
            <a:ext cx="3822700" cy="2595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051" t="46178" r="7326" b="5480"/>
          <a:stretch/>
        </p:blipFill>
        <p:spPr>
          <a:xfrm>
            <a:off x="638175" y="3122928"/>
            <a:ext cx="5181600" cy="273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" y="636903"/>
            <a:ext cx="5219700" cy="2486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34745" y="4867702"/>
            <a:ext cx="14093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72A376"/>
              </a:buClr>
            </a:pPr>
            <a:r>
              <a:rPr lang="en-US" altLang="zh-CN" sz="4000" dirty="0" smtClean="0">
                <a:solidFill>
                  <a:srgbClr val="FF0000"/>
                </a:solidFill>
              </a:rPr>
              <a:t>Ring?</a:t>
            </a:r>
            <a:endParaRPr lang="en-US" altLang="zh-C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167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 </a:t>
            </a:r>
            <a:r>
              <a:rPr lang="en-US" altLang="zh-CN" dirty="0"/>
              <a:t>Connectivity and Protocols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775520" y="1196752"/>
            <a:ext cx="8587680" cy="5112568"/>
          </a:xfrm>
        </p:spPr>
        <p:txBody>
          <a:bodyPr/>
          <a:lstStyle/>
          <a:p>
            <a:r>
              <a:rPr lang="en-US" altLang="zh-CN" dirty="0" smtClean="0"/>
              <a:t>Open Systems Interconnection (OSI) model </a:t>
            </a:r>
          </a:p>
          <a:p>
            <a:r>
              <a:rPr lang="it-IT" altLang="zh-CN" dirty="0" smtClean="0"/>
              <a:t>Transmission </a:t>
            </a:r>
            <a:r>
              <a:rPr lang="it-IT" altLang="zh-CN" dirty="0"/>
              <a:t>Control Protocol/Internet </a:t>
            </a:r>
            <a:r>
              <a:rPr lang="it-IT" altLang="zh-CN" dirty="0" smtClean="0"/>
              <a:t>Protocol (TCP/IP</a:t>
            </a:r>
            <a:r>
              <a:rPr lang="it-IT" altLang="zh-CN" dirty="0"/>
              <a:t>) </a:t>
            </a:r>
            <a:r>
              <a:rPr lang="it-IT" altLang="zh-CN" dirty="0" smtClean="0"/>
              <a:t>Model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0"/>
            <a:ext cx="6869113" cy="674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622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+mj-lt"/>
              </a:rPr>
              <a:t>Overview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295400"/>
            <a:ext cx="8716963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Introduction</a:t>
            </a:r>
          </a:p>
          <a:p>
            <a:r>
              <a:rPr lang="en-US" altLang="zh-CN" b="1" dirty="0">
                <a:solidFill>
                  <a:srgbClr val="FF0000"/>
                </a:solidFill>
                <a:ea typeface="宋体" charset="-122"/>
              </a:rPr>
              <a:t>What’s distributed system</a:t>
            </a:r>
            <a:r>
              <a:rPr lang="zh-CN" altLang="en-US" b="1" dirty="0">
                <a:solidFill>
                  <a:srgbClr val="FF0000"/>
                </a:solidFill>
                <a:ea typeface="宋体" charset="-122"/>
              </a:rPr>
              <a:t>？</a:t>
            </a:r>
            <a:endParaRPr lang="en-US" altLang="zh-CN" b="1" dirty="0">
              <a:solidFill>
                <a:srgbClr val="FF0000"/>
              </a:solidFill>
              <a:ea typeface="宋体" charset="-122"/>
            </a:endParaRP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What is distributed system security?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Why do we need security?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Security Services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Common security attacks and countermeasures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Firewalls &amp; Intrusion Detection Systems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Denial of Service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TCP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Packet Sniffing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Social Problems</a:t>
            </a:r>
          </a:p>
        </p:txBody>
      </p:sp>
      <p:pic>
        <p:nvPicPr>
          <p:cNvPr id="37893" name="Picture 5" descr="&#10;prodsec04.jpg                                                  00093991&#10;Ridiculous                     B74677A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52400"/>
            <a:ext cx="1666875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2832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What’s Distributed System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775520" y="1196752"/>
            <a:ext cx="8587680" cy="5112568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A </a:t>
            </a:r>
            <a:r>
              <a:rPr lang="en-US" altLang="zh-CN" i="1" dirty="0">
                <a:solidFill>
                  <a:srgbClr val="FF0000"/>
                </a:solidFill>
                <a:latin typeface="+mj-lt"/>
              </a:rPr>
              <a:t>distributed system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 </a:t>
            </a:r>
            <a:r>
              <a:rPr lang="en-US" altLang="zh-CN" dirty="0">
                <a:latin typeface="+mj-lt"/>
              </a:rPr>
              <a:t>is a software system in which components located on networked computers communicate and coordinate their actions by passing messages.</a:t>
            </a:r>
            <a:r>
              <a:rPr lang="en-US" altLang="zh-CN" baseline="30000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 components interact with each other in order to achieve a common goal. </a:t>
            </a:r>
          </a:p>
          <a:p>
            <a:r>
              <a:rPr lang="en-US" altLang="zh-CN" dirty="0">
                <a:latin typeface="+mj-lt"/>
              </a:rPr>
              <a:t>Three significant characteristics of distributed systems are: 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  <a:latin typeface="+mj-lt"/>
              </a:rPr>
              <a:t>concurrency of components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  <a:latin typeface="+mj-lt"/>
              </a:rPr>
              <a:t>lack of a global clock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  <a:latin typeface="+mj-lt"/>
              </a:rPr>
              <a:t>independent failure of components</a:t>
            </a:r>
            <a:endParaRPr lang="en-US" altLang="zh-CN" baseline="30000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58277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Reasons for using distributed systems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457200">
              <a:buFont typeface="+mj-lt"/>
              <a:buAutoNum type="arabicPeriod"/>
            </a:pPr>
            <a:r>
              <a:rPr lang="en-US" altLang="zh-CN" dirty="0">
                <a:latin typeface="+mj-lt"/>
              </a:rPr>
              <a:t>The very nature of an application may </a:t>
            </a:r>
            <a:r>
              <a:rPr lang="en-US" altLang="zh-CN" i="1" dirty="0">
                <a:solidFill>
                  <a:srgbClr val="FF0000"/>
                </a:solidFill>
                <a:latin typeface="+mj-lt"/>
              </a:rPr>
              <a:t>require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 the use of a communication network that connects several computers</a:t>
            </a:r>
            <a:r>
              <a:rPr lang="en-US" altLang="zh-CN" dirty="0">
                <a:latin typeface="+mj-lt"/>
              </a:rPr>
              <a:t>.</a:t>
            </a:r>
          </a:p>
          <a:p>
            <a:pPr lvl="1"/>
            <a:r>
              <a:rPr lang="en-US" altLang="zh-CN" dirty="0">
                <a:latin typeface="+mj-lt"/>
              </a:rPr>
              <a:t>E.g., data produced in one physical location and required in another location.</a:t>
            </a:r>
          </a:p>
          <a:p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8344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Reasons for using distributed systems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71500" indent="-514350">
              <a:buFont typeface="+mj-lt"/>
              <a:buAutoNum type="arabicPeriod" startAt="2"/>
            </a:pPr>
            <a:r>
              <a:rPr lang="en-US" altLang="zh-CN" dirty="0"/>
              <a:t>There are many cases in which the use of a single computer would be possible in principle, but </a:t>
            </a:r>
            <a:r>
              <a:rPr lang="en-US" altLang="zh-CN" dirty="0">
                <a:solidFill>
                  <a:srgbClr val="FF0000"/>
                </a:solidFill>
              </a:rPr>
              <a:t>the use of a distributed system is </a:t>
            </a:r>
            <a:r>
              <a:rPr lang="en-US" altLang="zh-CN" i="1" dirty="0">
                <a:solidFill>
                  <a:srgbClr val="FF0000"/>
                </a:solidFill>
              </a:rPr>
              <a:t>beneficial</a:t>
            </a:r>
            <a:r>
              <a:rPr lang="en-US" altLang="zh-CN" dirty="0">
                <a:solidFill>
                  <a:srgbClr val="FF0000"/>
                </a:solidFill>
              </a:rPr>
              <a:t> for practical reasons. </a:t>
            </a:r>
          </a:p>
          <a:p>
            <a:pPr lvl="1"/>
            <a:r>
              <a:rPr lang="en-US" altLang="zh-CN" dirty="0"/>
              <a:t>It may be more cost-efficient to obtain the desired level of performance by using a </a:t>
            </a:r>
            <a:r>
              <a:rPr lang="en-US" altLang="zh-CN" dirty="0">
                <a:solidFill>
                  <a:srgbClr val="0000FF"/>
                </a:solidFill>
              </a:rPr>
              <a:t>cluster of several low-end computers</a:t>
            </a:r>
            <a:r>
              <a:rPr lang="en-US" altLang="zh-CN" dirty="0"/>
              <a:t>, in comparison with </a:t>
            </a:r>
            <a:r>
              <a:rPr lang="en-US" altLang="zh-CN" dirty="0">
                <a:solidFill>
                  <a:srgbClr val="0000FF"/>
                </a:solidFill>
              </a:rPr>
              <a:t>a single high-end computer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 distributed system can provide more reliability than a non-distributed system, as there is </a:t>
            </a:r>
            <a:r>
              <a:rPr lang="en-US" altLang="zh-CN" dirty="0">
                <a:solidFill>
                  <a:srgbClr val="0000FF"/>
                </a:solidFill>
              </a:rPr>
              <a:t>no single point of failure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Moreover, a distributed system may be </a:t>
            </a:r>
            <a:r>
              <a:rPr lang="en-US" altLang="zh-CN" dirty="0">
                <a:solidFill>
                  <a:srgbClr val="0000FF"/>
                </a:solidFill>
              </a:rPr>
              <a:t>easier to expand and manage</a:t>
            </a:r>
            <a:r>
              <a:rPr lang="en-US" altLang="zh-CN" dirty="0"/>
              <a:t> than a monolithic uniprocessor system.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0685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of distributed systems(1/2)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/>
              <a:t>Telecommunication networks</a:t>
            </a:r>
            <a:endParaRPr lang="en-US" altLang="zh-CN" dirty="0"/>
          </a:p>
          <a:p>
            <a:pPr lvl="1"/>
            <a:r>
              <a:rPr lang="en-US" altLang="zh-CN" dirty="0"/>
              <a:t>telephone networks and cellular networks,</a:t>
            </a:r>
          </a:p>
          <a:p>
            <a:pPr lvl="1"/>
            <a:r>
              <a:rPr lang="en-US" altLang="zh-CN" dirty="0"/>
              <a:t>computer networks such as the Internet,</a:t>
            </a:r>
          </a:p>
          <a:p>
            <a:pPr lvl="1"/>
            <a:r>
              <a:rPr lang="en-US" altLang="zh-CN" dirty="0"/>
              <a:t>wireless sensor networks,</a:t>
            </a:r>
          </a:p>
          <a:p>
            <a:r>
              <a:rPr lang="en-US" altLang="zh-CN" b="1" dirty="0"/>
              <a:t>Network applications</a:t>
            </a:r>
          </a:p>
          <a:p>
            <a:pPr lvl="1"/>
            <a:r>
              <a:rPr lang="en-US" altLang="zh-CN" dirty="0"/>
              <a:t>world wide web and peer-to-peer networks,</a:t>
            </a:r>
          </a:p>
          <a:p>
            <a:pPr lvl="1"/>
            <a:r>
              <a:rPr lang="en-US" altLang="zh-CN" dirty="0"/>
              <a:t>massively multiplayer online games and virtual reality communities,</a:t>
            </a:r>
          </a:p>
          <a:p>
            <a:pPr lvl="1"/>
            <a:r>
              <a:rPr lang="en-US" altLang="zh-CN" dirty="0"/>
              <a:t>distributed databases and management systems,</a:t>
            </a:r>
          </a:p>
          <a:p>
            <a:pPr lvl="1"/>
            <a:r>
              <a:rPr lang="en-US" altLang="zh-CN" dirty="0"/>
              <a:t>network file systems,</a:t>
            </a:r>
          </a:p>
          <a:p>
            <a:pPr lvl="1"/>
            <a:r>
              <a:rPr lang="en-US" altLang="zh-CN" dirty="0"/>
              <a:t>distributed information processing systems such as banking systems and airline reservation systems;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2419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This </a:t>
            </a:r>
            <a:r>
              <a:rPr lang="en-US" altLang="zh-CN" b="1" dirty="0"/>
              <a:t>course makes use of </a:t>
            </a:r>
            <a:r>
              <a:rPr lang="en-US" altLang="zh-CN" b="1" dirty="0" smtClean="0"/>
              <a:t>multiple programming languages including Java, python, JavaScript</a:t>
            </a:r>
            <a:r>
              <a:rPr lang="en-US" altLang="zh-CN" b="1" dirty="0"/>
              <a:t> </a:t>
            </a:r>
            <a:r>
              <a:rPr lang="en-US" altLang="zh-CN" b="1" dirty="0" smtClean="0"/>
              <a:t>and PHP, and </a:t>
            </a:r>
            <a:r>
              <a:rPr lang="en-US" altLang="zh-CN" b="1" dirty="0"/>
              <a:t>computing </a:t>
            </a:r>
            <a:r>
              <a:rPr lang="en-US" altLang="zh-CN" b="1" dirty="0" smtClean="0"/>
              <a:t>environment such as Windows, Ubuntu, and Kali. </a:t>
            </a:r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Prerequisites</a:t>
            </a:r>
          </a:p>
          <a:p>
            <a:pPr marL="914400" lvl="1" indent="-514350"/>
            <a:r>
              <a:rPr lang="en-US" altLang="zh-CN" b="1" dirty="0" smtClean="0">
                <a:solidFill>
                  <a:srgbClr val="0000FF"/>
                </a:solidFill>
              </a:rPr>
              <a:t>Networking and </a:t>
            </a:r>
            <a:r>
              <a:rPr lang="en-US" altLang="zh-CN" b="1" dirty="0">
                <a:solidFill>
                  <a:srgbClr val="0000FF"/>
                </a:solidFill>
              </a:rPr>
              <a:t>Data Communications </a:t>
            </a:r>
          </a:p>
          <a:p>
            <a:pPr marL="914400" lvl="1" indent="-514350"/>
            <a:r>
              <a:rPr lang="en-US" altLang="zh-CN" b="1" dirty="0">
                <a:solidFill>
                  <a:srgbClr val="0000FF"/>
                </a:solidFill>
              </a:rPr>
              <a:t>Algorithms</a:t>
            </a:r>
          </a:p>
          <a:p>
            <a:pPr marL="914400" lvl="1" indent="-514350"/>
            <a:r>
              <a:rPr lang="en-US" altLang="zh-CN" b="1" dirty="0">
                <a:solidFill>
                  <a:srgbClr val="0000FF"/>
                </a:solidFill>
              </a:rPr>
              <a:t>Web Technology</a:t>
            </a:r>
            <a:endParaRPr lang="en-US" altLang="zh-CN" b="1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87075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of distributed systems(2/2)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/>
              <a:t>Real-time process control:</a:t>
            </a:r>
          </a:p>
          <a:p>
            <a:pPr lvl="1"/>
            <a:r>
              <a:rPr lang="en-US" altLang="zh-CN" dirty="0"/>
              <a:t>aircraft control systems,</a:t>
            </a:r>
          </a:p>
          <a:p>
            <a:pPr lvl="1"/>
            <a:r>
              <a:rPr lang="en-US" altLang="zh-CN" dirty="0"/>
              <a:t>industrial control systems;</a:t>
            </a:r>
          </a:p>
          <a:p>
            <a:r>
              <a:rPr lang="en-US" altLang="zh-CN" b="1" dirty="0"/>
              <a:t>Parallel computation:</a:t>
            </a:r>
          </a:p>
          <a:p>
            <a:pPr lvl="1"/>
            <a:r>
              <a:rPr lang="en-US" altLang="zh-CN" dirty="0"/>
              <a:t>scientific computing, including cluster computing and grid computing and various volunteer computing projects </a:t>
            </a:r>
          </a:p>
          <a:p>
            <a:pPr lvl="1"/>
            <a:r>
              <a:rPr lang="en-US" altLang="zh-CN" dirty="0"/>
              <a:t>distributed rendering in computer graphics.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8586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of distributed computing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Grid Computing</a:t>
            </a:r>
          </a:p>
          <a:p>
            <a:r>
              <a:rPr lang="en-US" altLang="zh-CN" dirty="0"/>
              <a:t>Peer-to-Peer Computing</a:t>
            </a:r>
          </a:p>
          <a:p>
            <a:r>
              <a:rPr lang="en-US" altLang="zh-CN" dirty="0"/>
              <a:t>Services Computing</a:t>
            </a:r>
            <a:r>
              <a:rPr lang="zh-CN" altLang="en-US" dirty="0"/>
              <a:t> </a:t>
            </a:r>
            <a:endParaRPr lang="en-US" altLang="zh-CN" dirty="0"/>
          </a:p>
          <a:p>
            <a:r>
              <a:rPr lang="en-US" altLang="zh-CN" dirty="0"/>
              <a:t>Pervasive/Ubiquitous Computing</a:t>
            </a:r>
          </a:p>
          <a:p>
            <a:r>
              <a:rPr lang="en-US" altLang="zh-CN" dirty="0"/>
              <a:t>Cloud Computing</a:t>
            </a:r>
          </a:p>
          <a:p>
            <a:r>
              <a:rPr lang="en-US" altLang="zh-CN" dirty="0"/>
              <a:t>Autonomous Computing</a:t>
            </a:r>
            <a:r>
              <a:rPr lang="zh-CN" altLang="en-US" dirty="0"/>
              <a:t> </a:t>
            </a:r>
            <a:endParaRPr lang="en-US" altLang="zh-CN" dirty="0"/>
          </a:p>
          <a:p>
            <a:r>
              <a:rPr lang="en-US" altLang="zh-CN" dirty="0"/>
              <a:t>Edge Computing</a:t>
            </a:r>
            <a:r>
              <a:rPr lang="zh-CN" altLang="en-US" dirty="0"/>
              <a:t> </a:t>
            </a:r>
            <a:endParaRPr lang="en-US" altLang="zh-CN" dirty="0"/>
          </a:p>
          <a:p>
            <a:r>
              <a:rPr lang="en-US" altLang="zh-CN" dirty="0"/>
              <a:t>Mobile Computing</a:t>
            </a:r>
            <a:r>
              <a:rPr lang="zh-CN" altLang="en-US" dirty="0"/>
              <a:t> </a:t>
            </a:r>
            <a:endParaRPr lang="en-US" altLang="zh-CN" dirty="0"/>
          </a:p>
          <a:p>
            <a:r>
              <a:rPr lang="en-US" altLang="zh-CN" dirty="0"/>
              <a:t>Sensor Network</a:t>
            </a:r>
          </a:p>
          <a:p>
            <a:r>
              <a:rPr lang="en-US" altLang="zh-CN" dirty="0"/>
              <a:t>Block Chain</a:t>
            </a:r>
          </a:p>
          <a:p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578129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Grid Computing</a:t>
            </a:r>
            <a:endParaRPr lang="zh-CN" alt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4" y="1095376"/>
            <a:ext cx="7572375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3764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Peer-to-Peer Computing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905000"/>
            <a:ext cx="9144000" cy="318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96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Services Computing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524000" y="0"/>
            <a:ext cx="9144000" cy="1143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/>
              <a:t>Services Computing</a:t>
            </a:r>
            <a:r>
              <a:rPr lang="en-US" altLang="zh-CN" sz="2400" dirty="0"/>
              <a:t> has become a cross-discipline that covers the science and technology of bridging the gap between business services and IT services.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50641"/>
            <a:ext cx="7363668" cy="570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304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Sensor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98344"/>
            <a:ext cx="9144000" cy="573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www.yznews.com.cn/yzrb/res/2013-10/30/T04/res03_attpic_brie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667000"/>
            <a:ext cx="4724400" cy="318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867400" y="5943601"/>
            <a:ext cx="47244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Gold lip action</a:t>
            </a:r>
          </a:p>
          <a:p>
            <a:pPr algn="ctr"/>
            <a:r>
              <a:rPr lang="en-US" altLang="zh-CN" dirty="0"/>
              <a:t>(The Soviet Union V.S. USA)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8653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Pervasive/Ubiquitous Computing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7"/>
          <a:stretch/>
        </p:blipFill>
        <p:spPr bwMode="auto">
          <a:xfrm>
            <a:off x="1524000" y="934174"/>
            <a:ext cx="9144000" cy="561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85429"/>
            <a:ext cx="5167312" cy="4516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9903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Cloud Computing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912814"/>
            <a:ext cx="6249987" cy="579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914401"/>
            <a:ext cx="8050213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9524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+mj-lt"/>
              </a:rPr>
              <a:t>Overview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295400"/>
            <a:ext cx="8716963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Introduction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What’s distributed system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？</a:t>
            </a:r>
            <a:endParaRPr lang="en-US" altLang="zh-CN" sz="2800" dirty="0">
              <a:solidFill>
                <a:schemeClr val="bg1">
                  <a:lumMod val="85000"/>
                </a:schemeClr>
              </a:solidFill>
              <a:ea typeface="宋体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ea typeface="宋体" charset="-122"/>
              </a:rPr>
              <a:t>What is distributed system security?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Why do we need security?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Security Services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Common security attacks and countermeasures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Firewalls &amp; Intrusion Detection Systems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Denial of Service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TCP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Packet Sniffing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Social Problems</a:t>
            </a:r>
          </a:p>
        </p:txBody>
      </p:sp>
      <p:pic>
        <p:nvPicPr>
          <p:cNvPr id="37893" name="Picture 5" descr="&#10;prodsec04.jpg                                                  00093991&#10;Ridiculous                     B74677A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52400"/>
            <a:ext cx="1666875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65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What is “Security”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600200"/>
            <a:ext cx="8716963" cy="449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ea typeface="宋体" charset="-122"/>
              </a:rPr>
              <a:t>Dictionary.com says</a:t>
            </a:r>
            <a:r>
              <a:rPr lang="en-US" altLang="zh-CN" sz="2800" dirty="0" smtClean="0">
                <a:ea typeface="宋体" charset="-122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. Freedom from risk or danger;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safety</a:t>
            </a:r>
            <a:r>
              <a:rPr lang="en-US" altLang="zh-CN" dirty="0">
                <a:ea typeface="宋体" charset="-122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2. Freedom from doubt, anxiety, or fear;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confidence</a:t>
            </a:r>
            <a:r>
              <a:rPr lang="en-US" altLang="zh-CN" dirty="0">
                <a:ea typeface="宋体" charset="-122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3. Something that gives or assures safety, as: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ea typeface="宋体" charset="-122"/>
              </a:rPr>
              <a:t>A group or department of private guards: Call building security if a visitor acts suspicious.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ea typeface="宋体" charset="-122"/>
              </a:rPr>
              <a:t>Measures adopted by a government to prevent espionage, sabotage, or attack.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>
                <a:ea typeface="宋体" charset="-122"/>
              </a:rPr>
              <a:t>Measures adopted by a business or homeowner, to prevent a crime such as burglary or assault: Security was lax at the firm's smaller plant.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dirty="0">
                <a:ea typeface="宋体" charset="-122"/>
              </a:rPr>
              <a:t>…</a:t>
            </a:r>
            <a:r>
              <a:rPr lang="en-US" altLang="zh-CN" dirty="0" smtClean="0">
                <a:ea typeface="宋体" charset="-122"/>
              </a:rPr>
              <a:t>etc.</a:t>
            </a:r>
          </a:p>
          <a:p>
            <a:pPr lvl="0">
              <a:lnSpc>
                <a:spcPct val="90000"/>
              </a:lnSpc>
              <a:buClr>
                <a:srgbClr val="72A376"/>
              </a:buClr>
            </a:pPr>
            <a:r>
              <a:rPr lang="en-US" altLang="zh-CN" sz="2800" dirty="0">
                <a:solidFill>
                  <a:srgbClr val="FF0000"/>
                </a:solidFill>
                <a:ea typeface="宋体" charset="-122"/>
              </a:rPr>
              <a:t>Security</a:t>
            </a:r>
            <a:r>
              <a:rPr lang="en-US" altLang="zh-CN" sz="2800" dirty="0">
                <a:solidFill>
                  <a:prstClr val="black"/>
                </a:solidFill>
                <a:ea typeface="宋体" charset="-122"/>
              </a:rPr>
              <a:t> is a continuous process of protecting an object from unauthorized access. It is as state of being or feeling protected from harm.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zh-CN" dirty="0">
              <a:ea typeface="宋体" charset="-122"/>
            </a:endParaRPr>
          </a:p>
        </p:txBody>
      </p:sp>
      <p:pic>
        <p:nvPicPr>
          <p:cNvPr id="39940" name="Picture 4" descr="&#10;prodsec04.jpg                                                  00093991&#10;Ridiculous                     B74677A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52400"/>
            <a:ext cx="1666875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9975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Course Grade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Homework and Class </a:t>
            </a:r>
            <a:r>
              <a:rPr lang="en-US" altLang="zh-CN" b="1" dirty="0" smtClean="0"/>
              <a:t>Participation 		</a:t>
            </a:r>
            <a:r>
              <a:rPr lang="en-US" altLang="zh-CN" b="1" dirty="0" smtClean="0">
                <a:solidFill>
                  <a:srgbClr val="0000FF"/>
                </a:solidFill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+mj-lt"/>
              </a:rPr>
              <a:t>0</a:t>
            </a:r>
            <a:r>
              <a:rPr lang="en-US" altLang="zh-CN" b="1" dirty="0">
                <a:solidFill>
                  <a:srgbClr val="0000FF"/>
                </a:solidFill>
                <a:latin typeface="+mj-lt"/>
              </a:rPr>
              <a:t>%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2 </a:t>
            </a:r>
            <a:r>
              <a:rPr lang="en-US" altLang="zh-CN" b="1" dirty="0" smtClean="0"/>
              <a:t>Quizzes, 						</a:t>
            </a:r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+mj-lt"/>
              </a:rPr>
              <a:t>0</a:t>
            </a:r>
            <a:r>
              <a:rPr lang="en-US" altLang="zh-CN" b="1" dirty="0">
                <a:solidFill>
                  <a:srgbClr val="0000FF"/>
                </a:solidFill>
                <a:latin typeface="+mj-lt"/>
              </a:rPr>
              <a:t>%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Lab </a:t>
            </a:r>
            <a:r>
              <a:rPr lang="en-US" altLang="zh-CN" b="1" dirty="0" smtClean="0"/>
              <a:t>Exercises, 						</a:t>
            </a:r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en-US" altLang="zh-CN" b="1" dirty="0" smtClean="0">
                <a:solidFill>
                  <a:srgbClr val="0000FF"/>
                </a:solidFill>
                <a:latin typeface="+mj-lt"/>
              </a:rPr>
              <a:t>5%</a:t>
            </a:r>
            <a:endParaRPr lang="en-US" altLang="zh-CN" b="1" dirty="0">
              <a:solidFill>
                <a:srgbClr val="0000FF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Final Project and </a:t>
            </a:r>
            <a:r>
              <a:rPr lang="en-US" altLang="zh-CN" b="1" dirty="0" smtClean="0"/>
              <a:t>Presentation (final </a:t>
            </a:r>
            <a:r>
              <a:rPr lang="en-US" altLang="zh-CN" b="1" dirty="0" smtClean="0">
                <a:latin typeface="+mj-lt"/>
              </a:rPr>
              <a:t>exam), 	</a:t>
            </a:r>
            <a:r>
              <a:rPr lang="en-US" altLang="zh-CN" b="1" dirty="0">
                <a:solidFill>
                  <a:srgbClr val="0000FF"/>
                </a:solidFill>
              </a:rPr>
              <a:t>3</a:t>
            </a:r>
            <a:r>
              <a:rPr lang="en-US" altLang="zh-CN" b="1" dirty="0" smtClean="0">
                <a:solidFill>
                  <a:srgbClr val="0000FF"/>
                </a:solidFill>
              </a:rPr>
              <a:t>5</a:t>
            </a:r>
            <a:r>
              <a:rPr lang="en-US" altLang="zh-CN" b="1" dirty="0" smtClean="0">
                <a:solidFill>
                  <a:srgbClr val="0000FF"/>
                </a:solidFill>
                <a:latin typeface="+mj-lt"/>
              </a:rPr>
              <a:t>%</a:t>
            </a:r>
            <a:endParaRPr lang="en-US" altLang="zh-CN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371599" y="3809999"/>
            <a:ext cx="9160933" cy="198120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en-US" sz="2400" b="1" i="1" dirty="0">
                <a:solidFill>
                  <a:schemeClr val="tx1"/>
                </a:solidFill>
              </a:rPr>
              <a:t>Attention</a:t>
            </a:r>
            <a:r>
              <a:rPr lang="en-US" altLang="en-US" sz="2400" b="1" dirty="0">
                <a:solidFill>
                  <a:schemeClr val="tx1"/>
                </a:solidFill>
              </a:rPr>
              <a:t>: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Lab </a:t>
            </a:r>
            <a:r>
              <a:rPr lang="en-US" altLang="zh-CN" sz="2400" b="1" dirty="0">
                <a:solidFill>
                  <a:schemeClr val="tx1"/>
                </a:solidFill>
              </a:rPr>
              <a:t>exercises will be </a:t>
            </a:r>
            <a:r>
              <a:rPr lang="en-US" altLang="zh-CN" sz="2400" b="1" dirty="0">
                <a:solidFill>
                  <a:srgbClr val="00B050"/>
                </a:solidFill>
              </a:rPr>
              <a:t>graded</a:t>
            </a:r>
            <a:r>
              <a:rPr lang="en-US" altLang="zh-CN" sz="2400" b="1" dirty="0">
                <a:solidFill>
                  <a:schemeClr val="tx1"/>
                </a:solidFill>
              </a:rPr>
              <a:t> on the </a:t>
            </a:r>
            <a:r>
              <a:rPr lang="en-US" altLang="zh-CN" sz="2400" b="1" dirty="0">
                <a:solidFill>
                  <a:srgbClr val="FF0000"/>
                </a:solidFill>
              </a:rPr>
              <a:t>correctness based on both the lab assignment</a:t>
            </a:r>
            <a:r>
              <a:rPr lang="en-US" altLang="zh-CN" sz="2400" b="1" dirty="0">
                <a:solidFill>
                  <a:schemeClr val="tx1"/>
                </a:solidFill>
              </a:rPr>
              <a:t> and whether they fulfill the specifications imposed by </a:t>
            </a:r>
            <a:r>
              <a:rPr lang="en-US" altLang="zh-CN" sz="2400" b="1" dirty="0">
                <a:solidFill>
                  <a:srgbClr val="00B050"/>
                </a:solidFill>
              </a:rPr>
              <a:t>the grading / checking scripts</a:t>
            </a:r>
            <a:r>
              <a:rPr lang="en-US" altLang="zh-CN" sz="2400" b="1" dirty="0">
                <a:solidFill>
                  <a:schemeClr val="tx1"/>
                </a:solidFill>
              </a:rPr>
              <a:t>.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84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What is “Security”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600200"/>
            <a:ext cx="8716963" cy="44958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solidFill>
                  <a:prstClr val="black"/>
                </a:solidFill>
              </a:rPr>
              <a:t>Security </a:t>
            </a:r>
            <a:r>
              <a:rPr lang="en-US" altLang="zh-CN" dirty="0">
                <a:solidFill>
                  <a:prstClr val="black"/>
                </a:solidFill>
              </a:rPr>
              <a:t>can be guaranteed if the following four protection mechanisms </a:t>
            </a:r>
            <a:r>
              <a:rPr lang="en-US" altLang="zh-CN" dirty="0" smtClean="0">
                <a:solidFill>
                  <a:prstClr val="black"/>
                </a:solidFill>
              </a:rPr>
              <a:t>are in place:</a:t>
            </a:r>
            <a:endParaRPr lang="en-US" altLang="zh-CN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i="1" dirty="0">
                <a:solidFill>
                  <a:srgbClr val="FF0000"/>
                </a:solidFill>
              </a:rPr>
              <a:t>Deterrence</a:t>
            </a:r>
            <a:r>
              <a:rPr lang="en-US" altLang="zh-CN" dirty="0">
                <a:solidFill>
                  <a:prstClr val="black"/>
                </a:solidFill>
              </a:rPr>
              <a:t> is usually the first line of defense against intruders who may try </a:t>
            </a:r>
            <a:r>
              <a:rPr lang="en-US" altLang="zh-CN" dirty="0" smtClean="0">
                <a:solidFill>
                  <a:prstClr val="black"/>
                </a:solidFill>
              </a:rPr>
              <a:t>to gain </a:t>
            </a:r>
            <a:r>
              <a:rPr lang="en-US" altLang="zh-CN" dirty="0">
                <a:solidFill>
                  <a:prstClr val="black"/>
                </a:solidFill>
              </a:rPr>
              <a:t>access. It works by creating an atmosphere intended to frighten </a:t>
            </a:r>
            <a:r>
              <a:rPr lang="en-US" altLang="zh-CN" dirty="0" smtClean="0">
                <a:solidFill>
                  <a:prstClr val="black"/>
                </a:solidFill>
              </a:rPr>
              <a:t>intruders. Sometimes </a:t>
            </a:r>
            <a:r>
              <a:rPr lang="en-US" altLang="zh-CN" dirty="0">
                <a:solidFill>
                  <a:prstClr val="black"/>
                </a:solidFill>
              </a:rPr>
              <a:t>this may involve warnings of severe consequences if security </a:t>
            </a:r>
            <a:r>
              <a:rPr lang="en-US" altLang="zh-CN" dirty="0" smtClean="0">
                <a:solidFill>
                  <a:prstClr val="black"/>
                </a:solidFill>
              </a:rPr>
              <a:t>is breached.</a:t>
            </a:r>
          </a:p>
          <a:p>
            <a:pPr>
              <a:lnSpc>
                <a:spcPct val="90000"/>
              </a:lnSpc>
            </a:pPr>
            <a:r>
              <a:rPr lang="en-US" altLang="zh-CN" i="1" dirty="0">
                <a:solidFill>
                  <a:srgbClr val="FF0000"/>
                </a:solidFill>
              </a:rPr>
              <a:t>Prevention</a:t>
            </a:r>
            <a:r>
              <a:rPr lang="en-US" altLang="zh-CN" dirty="0">
                <a:ea typeface="宋体" charset="-122"/>
              </a:rPr>
              <a:t> is the process of trying to stop intruders from gaining access to </a:t>
            </a:r>
            <a:r>
              <a:rPr lang="en-US" altLang="zh-CN" dirty="0" smtClean="0">
                <a:ea typeface="宋体" charset="-122"/>
              </a:rPr>
              <a:t>the resources </a:t>
            </a:r>
            <a:r>
              <a:rPr lang="en-US" altLang="zh-CN" dirty="0">
                <a:ea typeface="宋体" charset="-122"/>
              </a:rPr>
              <a:t>of the system. Barriers include </a:t>
            </a:r>
            <a:r>
              <a:rPr lang="en-US" altLang="zh-CN" dirty="0" smtClean="0">
                <a:ea typeface="宋体" charset="-122"/>
              </a:rPr>
              <a:t>firewalls, demilitarized </a:t>
            </a:r>
            <a:r>
              <a:rPr lang="en-US" altLang="zh-CN" dirty="0">
                <a:ea typeface="宋体" charset="-122"/>
              </a:rPr>
              <a:t>zones (DMZs</a:t>
            </a:r>
            <a:r>
              <a:rPr lang="en-US" altLang="zh-CN" dirty="0" smtClean="0">
                <a:ea typeface="宋体" charset="-122"/>
              </a:rPr>
              <a:t>), and </a:t>
            </a:r>
            <a:r>
              <a:rPr lang="en-US" altLang="zh-CN" dirty="0">
                <a:ea typeface="宋体" charset="-122"/>
              </a:rPr>
              <a:t>the use of access items like keys, access cards, </a:t>
            </a:r>
            <a:r>
              <a:rPr lang="en-US" altLang="zh-CN" dirty="0" smtClean="0">
                <a:ea typeface="宋体" charset="-122"/>
              </a:rPr>
              <a:t>biometrics, and </a:t>
            </a:r>
            <a:r>
              <a:rPr lang="en-US" altLang="zh-CN" dirty="0">
                <a:ea typeface="宋体" charset="-122"/>
              </a:rPr>
              <a:t>others </a:t>
            </a:r>
            <a:r>
              <a:rPr lang="en-US" altLang="zh-CN" dirty="0" smtClean="0">
                <a:ea typeface="宋体" charset="-122"/>
              </a:rPr>
              <a:t>to allow </a:t>
            </a:r>
            <a:r>
              <a:rPr lang="en-US" altLang="zh-CN" dirty="0">
                <a:ea typeface="宋体" charset="-122"/>
              </a:rPr>
              <a:t>only authorized users to use and access a facility.</a:t>
            </a:r>
          </a:p>
        </p:txBody>
      </p:sp>
      <p:pic>
        <p:nvPicPr>
          <p:cNvPr id="39940" name="Picture 4" descr="&#10;prodsec04.jpg                                                  00093991&#10;Ridiculous                     B74677A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193" y="908720"/>
            <a:ext cx="1666875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245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What is “Security”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600200"/>
            <a:ext cx="8716963" cy="449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i="1" dirty="0" smtClean="0">
                <a:solidFill>
                  <a:srgbClr val="FF0000"/>
                </a:solidFill>
              </a:rPr>
              <a:t>Detection</a:t>
            </a:r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occurs when the intruder has succeeded or is in the process of </a:t>
            </a:r>
            <a:r>
              <a:rPr lang="en-US" altLang="zh-CN" dirty="0" smtClean="0">
                <a:solidFill>
                  <a:prstClr val="black"/>
                </a:solidFill>
              </a:rPr>
              <a:t>gaining access </a:t>
            </a:r>
            <a:r>
              <a:rPr lang="en-US" altLang="zh-CN" dirty="0">
                <a:solidFill>
                  <a:prstClr val="black"/>
                </a:solidFill>
              </a:rPr>
              <a:t>to the system. Signals from the detection process include alerts to </a:t>
            </a:r>
            <a:r>
              <a:rPr lang="en-US" altLang="zh-CN" dirty="0" smtClean="0">
                <a:solidFill>
                  <a:prstClr val="black"/>
                </a:solidFill>
              </a:rPr>
              <a:t>the existence </a:t>
            </a:r>
            <a:r>
              <a:rPr lang="en-US" altLang="zh-CN" dirty="0">
                <a:solidFill>
                  <a:prstClr val="black"/>
                </a:solidFill>
              </a:rPr>
              <a:t>of an intruder. Sometimes, these alerts can be real time or stored </a:t>
            </a:r>
            <a:r>
              <a:rPr lang="en-US" altLang="zh-CN" dirty="0" smtClean="0">
                <a:solidFill>
                  <a:prstClr val="black"/>
                </a:solidFill>
              </a:rPr>
              <a:t>for further </a:t>
            </a:r>
            <a:r>
              <a:rPr lang="en-US" altLang="zh-CN" dirty="0">
                <a:solidFill>
                  <a:prstClr val="black"/>
                </a:solidFill>
              </a:rPr>
              <a:t>analysis by the security personnel.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i="1" dirty="0" smtClean="0">
                <a:solidFill>
                  <a:srgbClr val="FF0000"/>
                </a:solidFill>
                <a:ea typeface="宋体" charset="-122"/>
              </a:rPr>
              <a:t>Response</a:t>
            </a:r>
            <a:r>
              <a:rPr lang="en-US" altLang="zh-CN" dirty="0" smtClean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is an aftereffect mechanism that tries to respond to the failure of </a:t>
            </a:r>
            <a:r>
              <a:rPr lang="en-US" altLang="zh-CN" dirty="0" smtClean="0">
                <a:ea typeface="宋体" charset="-122"/>
              </a:rPr>
              <a:t>the first </a:t>
            </a:r>
            <a:r>
              <a:rPr lang="en-US" altLang="zh-CN" dirty="0">
                <a:ea typeface="宋体" charset="-122"/>
              </a:rPr>
              <a:t>three mechanisms. It works by trying to stop and/or prevent future </a:t>
            </a:r>
            <a:r>
              <a:rPr lang="en-US" altLang="zh-CN" dirty="0" smtClean="0">
                <a:ea typeface="宋体" charset="-122"/>
              </a:rPr>
              <a:t>damage or </a:t>
            </a:r>
            <a:r>
              <a:rPr lang="en-US" altLang="zh-CN" dirty="0">
                <a:ea typeface="宋体" charset="-122"/>
              </a:rPr>
              <a:t>access to a facility</a:t>
            </a:r>
            <a:endParaRPr lang="en-US" altLang="zh-CN" dirty="0" smtClean="0">
              <a:ea typeface="宋体" charset="-122"/>
            </a:endParaRPr>
          </a:p>
        </p:txBody>
      </p:sp>
      <p:pic>
        <p:nvPicPr>
          <p:cNvPr id="39940" name="Picture 4" descr="&#10;prodsec04.jpg                                                  00093991&#10;Ridiculous                     B74677A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564" y="908720"/>
            <a:ext cx="1666875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1740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What’s Distributed System Security(1/2)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altLang="zh-CN" b="1" dirty="0"/>
              <a:t>Distributed System Security Architecture</a:t>
            </a:r>
            <a:r>
              <a:rPr lang="en-US" altLang="zh-CN" dirty="0"/>
              <a:t> or (DSSA) is a computer security architecture that provides a suite of functions including </a:t>
            </a:r>
            <a:r>
              <a:rPr lang="en-US" altLang="zh-CN" dirty="0">
                <a:solidFill>
                  <a:srgbClr val="FF0000"/>
                </a:solidFill>
              </a:rPr>
              <a:t>login, authentication, and access control in a distributed system</a:t>
            </a:r>
            <a:r>
              <a:rPr lang="en-US" altLang="zh-CN" dirty="0"/>
              <a:t>. To differ from other similar architectures, the DSSA architecture offers the ability to access all these functions </a:t>
            </a:r>
            <a:r>
              <a:rPr lang="en-US" altLang="zh-CN" dirty="0">
                <a:solidFill>
                  <a:srgbClr val="0000FF"/>
                </a:solidFill>
              </a:rPr>
              <a:t>without the trusted server</a:t>
            </a:r>
            <a:r>
              <a:rPr lang="en-US" altLang="zh-CN" dirty="0"/>
              <a:t> (known as a certificate authority) being active.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34319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Distributed System Security(2/2)</a:t>
            </a:r>
            <a:endParaRPr lang="en-US" altLang="en-US" dirty="0"/>
          </a:p>
        </p:txBody>
      </p:sp>
      <p:sp>
        <p:nvSpPr>
          <p:cNvPr id="22531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00FF"/>
                </a:solidFill>
              </a:rPr>
              <a:t>Security</a:t>
            </a:r>
            <a:r>
              <a:rPr lang="en-US" altLang="en-US" dirty="0"/>
              <a:t> = Sustain desirable properties under intelligent adversaries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0000FF"/>
                </a:solidFill>
              </a:rPr>
              <a:t>Desirable properties</a:t>
            </a:r>
          </a:p>
          <a:p>
            <a:pPr lvl="1"/>
            <a:r>
              <a:rPr lang="en-US" altLang="en-US" dirty="0"/>
              <a:t>Understand what properties are needed.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0000FF"/>
                </a:solidFill>
              </a:rPr>
              <a:t>Intelligent adversaries</a:t>
            </a:r>
          </a:p>
          <a:p>
            <a:pPr lvl="1"/>
            <a:r>
              <a:rPr lang="en-US" altLang="en-US" dirty="0"/>
              <a:t>Needs to understand/model adversaries</a:t>
            </a:r>
          </a:p>
          <a:p>
            <a:pPr lvl="1"/>
            <a:r>
              <a:rPr lang="en-US" altLang="en-US" dirty="0"/>
              <a:t>Always think about adversaries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27909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+mj-lt"/>
              </a:rPr>
              <a:t>Overview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295400"/>
            <a:ext cx="8716963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Introduction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What’s distributed system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？</a:t>
            </a:r>
            <a:endParaRPr lang="en-US" altLang="zh-CN" sz="2800" dirty="0">
              <a:solidFill>
                <a:schemeClr val="bg1">
                  <a:lumMod val="85000"/>
                </a:schemeClr>
              </a:solidFill>
              <a:ea typeface="宋体" charset="-122"/>
            </a:endParaRP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What is distributed system security?</a:t>
            </a:r>
          </a:p>
          <a:p>
            <a:r>
              <a:rPr lang="en-US" altLang="zh-CN" b="1" dirty="0">
                <a:solidFill>
                  <a:srgbClr val="FF0000"/>
                </a:solidFill>
                <a:ea typeface="宋体" charset="-122"/>
              </a:rPr>
              <a:t>Why do we need security?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Security Services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Common security attacks and countermeasures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Firewalls &amp; Intrusion Detection Systems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Denial of Service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TCP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Packet Sniffing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Social Problems</a:t>
            </a:r>
          </a:p>
        </p:txBody>
      </p:sp>
      <p:pic>
        <p:nvPicPr>
          <p:cNvPr id="37893" name="Picture 5" descr="&#10;prodsec04.jpg                                                  00093991&#10;Ridiculous                     B74677A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52400"/>
            <a:ext cx="1666875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661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Why do we need security?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600200"/>
            <a:ext cx="8716963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Protect vital information while still allowing access to those who need it</a:t>
            </a:r>
          </a:p>
          <a:p>
            <a:pPr lvl="1"/>
            <a:r>
              <a:rPr lang="en-US" altLang="zh-CN" dirty="0">
                <a:ea typeface="宋体" charset="-122"/>
              </a:rPr>
              <a:t>Trade secrets, medical records, etc.</a:t>
            </a:r>
          </a:p>
          <a:p>
            <a:r>
              <a:rPr lang="en-US" altLang="zh-CN" dirty="0">
                <a:ea typeface="宋体" charset="-122"/>
              </a:rPr>
              <a:t>Provide authentication and access control for resources</a:t>
            </a:r>
          </a:p>
          <a:p>
            <a:pPr lvl="1"/>
            <a:r>
              <a:rPr lang="en-US" altLang="zh-CN" dirty="0">
                <a:ea typeface="宋体" charset="-122"/>
              </a:rPr>
              <a:t>Ex: operation system</a:t>
            </a:r>
          </a:p>
          <a:p>
            <a:r>
              <a:rPr lang="en-US" altLang="zh-CN" dirty="0">
                <a:ea typeface="宋体" charset="-122"/>
              </a:rPr>
              <a:t>Guarantee availability of resources</a:t>
            </a:r>
          </a:p>
          <a:p>
            <a:pPr lvl="1"/>
            <a:r>
              <a:rPr lang="en-US" altLang="zh-CN" dirty="0">
                <a:ea typeface="宋体" charset="-122"/>
              </a:rPr>
              <a:t>Ex: </a:t>
            </a:r>
            <a:r>
              <a:rPr lang="en-US" altLang="zh-CN" dirty="0" smtClean="0">
                <a:ea typeface="宋体" charset="-122"/>
              </a:rPr>
              <a:t>“five 9’s” </a:t>
            </a:r>
            <a:r>
              <a:rPr lang="en-US" altLang="zh-CN" dirty="0">
                <a:ea typeface="宋体" charset="-122"/>
              </a:rPr>
              <a:t>(99.999% reliability)</a:t>
            </a:r>
          </a:p>
        </p:txBody>
      </p:sp>
    </p:spTree>
    <p:extLst>
      <p:ext uri="{BB962C8B-B14F-4D97-AF65-F5344CB8AC3E}">
        <p14:creationId xmlns:p14="http://schemas.microsoft.com/office/powerpoint/2010/main" val="41945357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="" xmlns:a16="http://schemas.microsoft.com/office/drawing/2014/main" id="{D746E427-DECC-DFA8-80B1-11B46AB986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26" y="1196975"/>
            <a:ext cx="7208111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2656"/>
            <a:ext cx="12192000" cy="576064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Security is increasingly important</a:t>
            </a:r>
          </a:p>
        </p:txBody>
      </p:sp>
    </p:spTree>
    <p:extLst>
      <p:ext uri="{BB962C8B-B14F-4D97-AF65-F5344CB8AC3E}">
        <p14:creationId xmlns:p14="http://schemas.microsoft.com/office/powerpoint/2010/main" val="6248861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Security mindset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143000"/>
            <a:ext cx="8716963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Learn </a:t>
            </a:r>
            <a:r>
              <a:rPr lang="en-US" altLang="zh-CN" dirty="0">
                <a:ea typeface="宋体" charset="-122"/>
              </a:rPr>
              <a:t>to think with a “security mindset” in </a:t>
            </a:r>
            <a:r>
              <a:rPr lang="en-US" altLang="zh-CN" dirty="0" smtClean="0">
                <a:ea typeface="宋体" charset="-122"/>
              </a:rPr>
              <a:t>general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 smtClean="0">
                <a:ea typeface="宋体" charset="-122"/>
              </a:rPr>
              <a:t>What </a:t>
            </a:r>
            <a:r>
              <a:rPr lang="en-US" altLang="zh-CN" dirty="0">
                <a:ea typeface="宋体" charset="-122"/>
              </a:rPr>
              <a:t>is “the system</a:t>
            </a:r>
            <a:r>
              <a:rPr lang="en-US" altLang="zh-CN" dirty="0" smtClean="0">
                <a:ea typeface="宋体" charset="-122"/>
              </a:rPr>
              <a:t>”?</a:t>
            </a:r>
          </a:p>
          <a:p>
            <a:pPr lvl="1"/>
            <a:r>
              <a:rPr lang="en-US" altLang="zh-CN" dirty="0">
                <a:ea typeface="宋体" charset="-122"/>
              </a:rPr>
              <a:t>What is the weakest point of attack?</a:t>
            </a:r>
          </a:p>
          <a:p>
            <a:pPr lvl="1"/>
            <a:r>
              <a:rPr lang="en-US" altLang="zh-CN" dirty="0">
                <a:ea typeface="宋体" charset="-122"/>
              </a:rPr>
              <a:t>What threats am I trying to address?</a:t>
            </a:r>
          </a:p>
          <a:p>
            <a:pPr lvl="1"/>
            <a:r>
              <a:rPr lang="en-US" altLang="zh-CN" dirty="0">
                <a:ea typeface="宋体" charset="-122"/>
              </a:rPr>
              <a:t>How effective will a given countermeasure be?</a:t>
            </a:r>
          </a:p>
          <a:p>
            <a:pPr lvl="1"/>
            <a:r>
              <a:rPr lang="en-US" altLang="zh-CN" dirty="0">
                <a:ea typeface="宋体" charset="-122"/>
              </a:rPr>
              <a:t>What is </a:t>
            </a:r>
            <a:r>
              <a:rPr lang="en-US" altLang="zh-CN" dirty="0" smtClean="0">
                <a:ea typeface="宋体" charset="-122"/>
              </a:rPr>
              <a:t>the </a:t>
            </a:r>
            <a:r>
              <a:rPr lang="en-US" altLang="zh-CN" dirty="0">
                <a:ea typeface="宋体" charset="-122"/>
              </a:rPr>
              <a:t>trade-off between security, cost, and usability</a:t>
            </a:r>
            <a:r>
              <a:rPr lang="en-US" altLang="zh-CN" dirty="0" smtClean="0">
                <a:ea typeface="宋体" charset="-122"/>
              </a:rPr>
              <a:t>?</a:t>
            </a:r>
          </a:p>
          <a:p>
            <a:pPr lvl="0">
              <a:buClr>
                <a:srgbClr val="72A376"/>
              </a:buClr>
            </a:pP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Remember</a:t>
            </a:r>
            <a:r>
              <a:rPr lang="en-US" altLang="zh-CN" dirty="0" smtClean="0">
                <a:solidFill>
                  <a:prstClr val="black"/>
                </a:solidFill>
                <a:ea typeface="宋体" charset="-122"/>
              </a:rPr>
              <a:t>: Computer </a:t>
            </a:r>
            <a:r>
              <a:rPr lang="en-US" altLang="zh-CN" dirty="0">
                <a:solidFill>
                  <a:prstClr val="black"/>
                </a:solidFill>
                <a:ea typeface="宋体" charset="-122"/>
              </a:rPr>
              <a:t>security is not just about computers</a:t>
            </a:r>
          </a:p>
          <a:p>
            <a:pPr lvl="1">
              <a:buClr>
                <a:srgbClr val="676A55"/>
              </a:buClr>
            </a:pPr>
            <a:r>
              <a:rPr lang="en-US" altLang="zh-CN" dirty="0">
                <a:ea typeface="宋体" charset="-122"/>
              </a:rPr>
              <a:t>Physical </a:t>
            </a:r>
            <a:r>
              <a:rPr lang="en-US" altLang="zh-CN" dirty="0" smtClean="0">
                <a:ea typeface="宋体" charset="-122"/>
              </a:rPr>
              <a:t>security</a:t>
            </a:r>
          </a:p>
          <a:p>
            <a:pPr lvl="1">
              <a:buClr>
                <a:srgbClr val="676A55"/>
              </a:buClr>
            </a:pPr>
            <a:r>
              <a:rPr lang="en-US" altLang="zh-CN" dirty="0" smtClean="0">
                <a:solidFill>
                  <a:prstClr val="black"/>
                </a:solidFill>
                <a:ea typeface="宋体" charset="-122"/>
              </a:rPr>
              <a:t>Social engineering</a:t>
            </a:r>
          </a:p>
          <a:p>
            <a:pPr marL="457200" lvl="1" indent="0">
              <a:buClr>
                <a:srgbClr val="676A55"/>
              </a:buClr>
              <a:buNone/>
            </a:pPr>
            <a:r>
              <a:rPr lang="en-US" altLang="zh-CN" dirty="0" smtClean="0">
                <a:solidFill>
                  <a:prstClr val="black"/>
                </a:solidFill>
                <a:ea typeface="宋体" charset="-122"/>
              </a:rPr>
              <a:t>	1. </a:t>
            </a:r>
            <a:r>
              <a:rPr lang="en-US" altLang="zh-CN" sz="2300" i="1" dirty="0" smtClean="0">
                <a:solidFill>
                  <a:srgbClr val="00B0F0"/>
                </a:solidFill>
                <a:ea typeface="宋体" charset="-122"/>
              </a:rPr>
              <a:t>Bribes </a:t>
            </a:r>
            <a:r>
              <a:rPr lang="en-US" altLang="zh-CN" sz="2300" i="1" dirty="0">
                <a:solidFill>
                  <a:srgbClr val="00B0F0"/>
                </a:solidFill>
                <a:ea typeface="宋体" charset="-122"/>
              </a:rPr>
              <a:t>for passwords</a:t>
            </a:r>
            <a:r>
              <a:rPr lang="en-US" altLang="zh-CN" sz="2300" dirty="0">
                <a:solidFill>
                  <a:srgbClr val="00B0F0"/>
                </a:solidFill>
                <a:ea typeface="宋体" charset="-122"/>
              </a:rPr>
              <a:t>   </a:t>
            </a:r>
            <a:r>
              <a:rPr lang="en-US" altLang="zh-CN" dirty="0" smtClean="0">
                <a:ea typeface="宋体" charset="-122"/>
              </a:rPr>
              <a:t>2. </a:t>
            </a:r>
            <a:r>
              <a:rPr lang="en-US" altLang="zh-CN" sz="2300" i="1" dirty="0" smtClean="0">
                <a:solidFill>
                  <a:srgbClr val="00B0F0"/>
                </a:solidFill>
                <a:ea typeface="宋体" charset="-122"/>
              </a:rPr>
              <a:t>Malicious </a:t>
            </a:r>
            <a:r>
              <a:rPr lang="en-US" altLang="zh-CN" sz="2300" i="1" dirty="0">
                <a:solidFill>
                  <a:srgbClr val="00B0F0"/>
                </a:solidFill>
                <a:ea typeface="宋体" charset="-122"/>
              </a:rPr>
              <a:t>code in email </a:t>
            </a:r>
            <a:r>
              <a:rPr lang="en-US" altLang="zh-CN" sz="2300" i="1" dirty="0" smtClean="0">
                <a:solidFill>
                  <a:srgbClr val="00B0F0"/>
                </a:solidFill>
                <a:ea typeface="宋体" charset="-122"/>
              </a:rPr>
              <a:t>attachments</a:t>
            </a:r>
            <a:endParaRPr lang="en-US" altLang="zh-CN" dirty="0" smtClean="0">
              <a:solidFill>
                <a:srgbClr val="00B0F0"/>
              </a:solidFill>
              <a:ea typeface="宋体" charset="-122"/>
            </a:endParaRPr>
          </a:p>
          <a:p>
            <a:pPr lvl="1">
              <a:buClr>
                <a:srgbClr val="676A55"/>
              </a:buClr>
            </a:pPr>
            <a:r>
              <a:rPr lang="en-US" altLang="zh-CN" dirty="0" smtClean="0">
                <a:ea typeface="宋体" charset="-122"/>
              </a:rPr>
              <a:t>External</a:t>
            </a:r>
            <a:r>
              <a:rPr lang="en-US" altLang="zh-CN" dirty="0">
                <a:ea typeface="宋体" charset="-122"/>
              </a:rPr>
              <a:t>” means of getting </a:t>
            </a:r>
            <a:r>
              <a:rPr lang="en-US" altLang="zh-CN" dirty="0" smtClean="0">
                <a:ea typeface="宋体" charset="-122"/>
              </a:rPr>
              <a:t>information</a:t>
            </a:r>
          </a:p>
          <a:p>
            <a:pPr marL="457200" lvl="1" indent="0">
              <a:buClr>
                <a:srgbClr val="676A55"/>
              </a:buClr>
              <a:buNone/>
            </a:pPr>
            <a:r>
              <a:rPr lang="en-US" altLang="zh-CN" dirty="0" smtClean="0">
                <a:ea typeface="宋体" charset="-122"/>
              </a:rPr>
              <a:t>	1. </a:t>
            </a:r>
            <a:r>
              <a:rPr lang="en-US" altLang="zh-CN" sz="2300" i="1" dirty="0" smtClean="0">
                <a:solidFill>
                  <a:srgbClr val="00B0F0"/>
                </a:solidFill>
                <a:ea typeface="宋体" charset="-122"/>
              </a:rPr>
              <a:t>Legal records </a:t>
            </a:r>
            <a:r>
              <a:rPr lang="en-US" altLang="zh-CN" sz="2300" dirty="0" smtClean="0">
                <a:ea typeface="宋体" charset="-122"/>
              </a:rPr>
              <a:t>2. </a:t>
            </a:r>
            <a:r>
              <a:rPr lang="en-US" altLang="zh-CN" sz="2300" i="1" dirty="0" smtClean="0">
                <a:solidFill>
                  <a:srgbClr val="00B0F0"/>
                </a:solidFill>
                <a:ea typeface="宋体" charset="-122"/>
              </a:rPr>
              <a:t>Trash </a:t>
            </a:r>
            <a:r>
              <a:rPr lang="en-US" altLang="zh-CN" sz="2300" i="1" dirty="0">
                <a:solidFill>
                  <a:srgbClr val="00B0F0"/>
                </a:solidFill>
                <a:ea typeface="宋体" charset="-122"/>
              </a:rPr>
              <a:t>cans</a:t>
            </a:r>
          </a:p>
          <a:p>
            <a:pPr marL="457200" lvl="1" indent="0">
              <a:buClr>
                <a:srgbClr val="676A55"/>
              </a:buClr>
              <a:buNone/>
            </a:pP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endParaRPr lang="en-US" altLang="zh-CN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4545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Is </a:t>
            </a:r>
            <a:r>
              <a:rPr lang="en-US" altLang="zh-CN" dirty="0">
                <a:ea typeface="宋体" charset="-122"/>
              </a:rPr>
              <a:t>security the </a:t>
            </a:r>
            <a:r>
              <a:rPr lang="en-US" altLang="zh-CN" i="1" dirty="0">
                <a:ea typeface="宋体" charset="-122"/>
              </a:rPr>
              <a:t>answer</a:t>
            </a:r>
            <a:r>
              <a:rPr lang="en-US" altLang="zh-CN" dirty="0">
                <a:ea typeface="宋体" charset="-122"/>
              </a:rPr>
              <a:t>?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600200"/>
            <a:ext cx="8716963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Given the inherent tradeoffs, it seems that almost all deployed systems will have some vulnerability</a:t>
            </a:r>
          </a:p>
          <a:p>
            <a:pPr lvl="1"/>
            <a:r>
              <a:rPr lang="en-US" altLang="zh-CN" dirty="0">
                <a:ea typeface="宋体" charset="-122"/>
              </a:rPr>
              <a:t>“More security” is not a sufficient answer</a:t>
            </a:r>
          </a:p>
          <a:p>
            <a:r>
              <a:rPr lang="en-US" altLang="zh-CN" dirty="0">
                <a:ea typeface="宋体" charset="-122"/>
              </a:rPr>
              <a:t>Detection and response</a:t>
            </a:r>
          </a:p>
          <a:p>
            <a:pPr lvl="1"/>
            <a:r>
              <a:rPr lang="en-US" altLang="zh-CN" dirty="0">
                <a:ea typeface="宋体" charset="-122"/>
              </a:rPr>
              <a:t>How do you know when you are being attacked?</a:t>
            </a:r>
          </a:p>
          <a:p>
            <a:pPr lvl="1"/>
            <a:r>
              <a:rPr lang="en-US" altLang="zh-CN" dirty="0">
                <a:ea typeface="宋体" charset="-122"/>
              </a:rPr>
              <a:t>How quickly can you stop the attack?</a:t>
            </a:r>
          </a:p>
          <a:p>
            <a:pPr lvl="1"/>
            <a:r>
              <a:rPr lang="en-US" altLang="zh-CN" dirty="0">
                <a:ea typeface="宋体" charset="-122"/>
              </a:rPr>
              <a:t>Can you prevent the attack from recurring? </a:t>
            </a:r>
          </a:p>
          <a:p>
            <a:r>
              <a:rPr lang="en-US" altLang="zh-CN" dirty="0">
                <a:ea typeface="宋体" charset="-122"/>
              </a:rPr>
              <a:t>Recovery</a:t>
            </a:r>
          </a:p>
          <a:p>
            <a:pPr lvl="1"/>
            <a:r>
              <a:rPr lang="en-US" altLang="zh-CN" dirty="0">
                <a:ea typeface="宋体" charset="-122"/>
              </a:rPr>
              <a:t>Can be much more important than prevention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Security is a process, not a product…</a:t>
            </a:r>
          </a:p>
        </p:txBody>
      </p:sp>
    </p:spTree>
    <p:extLst>
      <p:ext uri="{BB962C8B-B14F-4D97-AF65-F5344CB8AC3E}">
        <p14:creationId xmlns:p14="http://schemas.microsoft.com/office/powerpoint/2010/main" val="18083492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Who is vulnerable?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600200"/>
            <a:ext cx="8716963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Financial institutions and banks</a:t>
            </a:r>
          </a:p>
          <a:p>
            <a:r>
              <a:rPr lang="en-US" altLang="zh-CN" dirty="0">
                <a:ea typeface="宋体" charset="-122"/>
              </a:rPr>
              <a:t>Internet service providers</a:t>
            </a:r>
          </a:p>
          <a:p>
            <a:r>
              <a:rPr lang="en-US" altLang="zh-CN" dirty="0">
                <a:ea typeface="宋体" charset="-122"/>
              </a:rPr>
              <a:t>Pharmaceutical companies</a:t>
            </a:r>
          </a:p>
          <a:p>
            <a:r>
              <a:rPr lang="en-US" altLang="zh-CN" dirty="0">
                <a:ea typeface="宋体" charset="-122"/>
              </a:rPr>
              <a:t>Government and defense agencies</a:t>
            </a:r>
          </a:p>
          <a:p>
            <a:r>
              <a:rPr lang="en-US" altLang="zh-CN" dirty="0">
                <a:ea typeface="宋体" charset="-122"/>
              </a:rPr>
              <a:t>Contractors to various government agencies</a:t>
            </a:r>
          </a:p>
          <a:p>
            <a:r>
              <a:rPr lang="en-US" altLang="zh-CN" dirty="0">
                <a:ea typeface="宋体" charset="-122"/>
              </a:rPr>
              <a:t>Multinational corporations</a:t>
            </a:r>
          </a:p>
          <a:p>
            <a:r>
              <a:rPr lang="en-US" altLang="zh-CN" b="1" dirty="0">
                <a:solidFill>
                  <a:srgbClr val="FF0000"/>
                </a:solidFill>
                <a:ea typeface="宋体" charset="-122"/>
              </a:rPr>
              <a:t>ANYONE ON THE NETWORK</a:t>
            </a:r>
            <a:endParaRPr lang="en-US" altLang="zh-CN" dirty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50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j-lt"/>
              </a:rPr>
              <a:t>Open Resource</a:t>
            </a:r>
            <a:endParaRPr lang="zh-CN" altLang="en-US" dirty="0">
              <a:latin typeface="+mj-lt"/>
            </a:endParaRPr>
          </a:p>
        </p:txBody>
      </p:sp>
      <p:sp>
        <p:nvSpPr>
          <p:cNvPr id="13315" name="内容占位符 2"/>
          <p:cNvSpPr>
            <a:spLocks noGrp="1"/>
          </p:cNvSpPr>
          <p:nvPr>
            <p:ph sz="half" idx="2"/>
          </p:nvPr>
        </p:nvSpPr>
        <p:spPr>
          <a:xfrm>
            <a:off x="911226" y="1196975"/>
            <a:ext cx="8893175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github.com/Madjeisah/Network-Information-Security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/>
              <a:t>Joseph </a:t>
            </a:r>
            <a:r>
              <a:rPr lang="en-US" altLang="zh-CN" b="1" dirty="0" err="1"/>
              <a:t>Migga</a:t>
            </a:r>
            <a:r>
              <a:rPr lang="en-US" altLang="zh-CN" b="1" dirty="0"/>
              <a:t> </a:t>
            </a:r>
            <a:r>
              <a:rPr lang="en-US" altLang="zh-CN" b="1" dirty="0" err="1"/>
              <a:t>Kizza</a:t>
            </a:r>
            <a:r>
              <a:rPr lang="en-US" altLang="zh-CN" b="1" dirty="0"/>
              <a:t>. Guide to Computer </a:t>
            </a:r>
            <a:endParaRPr lang="en-US" altLang="zh-CN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/>
              <a:t>Network </a:t>
            </a:r>
            <a:r>
              <a:rPr lang="en-US" altLang="zh-CN" b="1" dirty="0"/>
              <a:t>Security, 4th edition. Springer, </a:t>
            </a:r>
            <a:r>
              <a:rPr lang="en-US" altLang="zh-CN" b="1" dirty="0" smtClean="0"/>
              <a:t>2017.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 dirty="0" smtClean="0"/>
              <a:t>William </a:t>
            </a:r>
            <a:r>
              <a:rPr lang="en-US" altLang="zh-CN" b="1" dirty="0"/>
              <a:t>Stallings. Cryptography and </a:t>
            </a:r>
            <a:r>
              <a:rPr lang="en-US" altLang="zh-CN" b="1" dirty="0" smtClean="0"/>
              <a:t>Network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 err="1" smtClean="0"/>
              <a:t>Securuty</a:t>
            </a:r>
            <a:r>
              <a:rPr lang="en-US" altLang="zh-CN" b="1" dirty="0"/>
              <a:t>: Principle and Practice, 5th edition. Pearson, 2010.</a:t>
            </a:r>
            <a:endParaRPr lang="en-US" altLang="zh-CN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t="34815" r="10928" b="16790"/>
          <a:stretch/>
        </p:blipFill>
        <p:spPr>
          <a:xfrm>
            <a:off x="7975600" y="1856316"/>
            <a:ext cx="3285067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286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Security Goals/Properties (C, I, A)</a:t>
            </a:r>
            <a:endParaRPr lang="zh-CN" alt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286177"/>
              </p:ext>
            </p:extLst>
          </p:nvPr>
        </p:nvGraphicFramePr>
        <p:xfrm>
          <a:off x="1676400" y="1143000"/>
          <a:ext cx="8839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11" descr="f1.pdf"/>
          <p:cNvPicPr>
            <a:picLocks noChangeAspect="1"/>
          </p:cNvPicPr>
          <p:nvPr/>
        </p:nvPicPr>
        <p:blipFill>
          <a:blip r:embed="rId7"/>
          <a:srcRect t="13635" b="24545"/>
          <a:stretch>
            <a:fillRect/>
          </a:stretch>
        </p:blipFill>
        <p:spPr bwMode="auto">
          <a:xfrm>
            <a:off x="5105400" y="1550988"/>
            <a:ext cx="5489808" cy="43926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10586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Security </a:t>
            </a:r>
            <a:r>
              <a:rPr lang="en-US" altLang="en-US" dirty="0"/>
              <a:t>Threat </a:t>
            </a:r>
            <a:r>
              <a:rPr lang="en-US" altLang="en-US" dirty="0" smtClean="0"/>
              <a:t>Motives</a:t>
            </a:r>
            <a:endParaRPr lang="en-US" altLang="en-US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Who are the attackers?</a:t>
            </a:r>
          </a:p>
          <a:p>
            <a:pPr lvl="1"/>
            <a:r>
              <a:rPr lang="en-US" altLang="en-US" sz="2600" dirty="0"/>
              <a:t>bored teenagers, criminals, organized crime organizations, </a:t>
            </a:r>
            <a:r>
              <a:rPr lang="en-US" altLang="en-US" dirty="0"/>
              <a:t>rogue </a:t>
            </a:r>
            <a:r>
              <a:rPr lang="en-US" altLang="en-US" dirty="0">
                <a:solidFill>
                  <a:srgbClr val="FF0000"/>
                </a:solidFill>
              </a:rPr>
              <a:t>(or other)</a:t>
            </a:r>
            <a:r>
              <a:rPr lang="en-US" altLang="en-US" dirty="0"/>
              <a:t> states, </a:t>
            </a:r>
            <a:r>
              <a:rPr lang="en-US" altLang="en-US" sz="2600" dirty="0"/>
              <a:t>industrial espionage, angry employees, …</a:t>
            </a:r>
          </a:p>
          <a:p>
            <a:pPr eaLnBrk="1" hangingPunct="1"/>
            <a:r>
              <a:rPr lang="en-US" altLang="en-US" dirty="0"/>
              <a:t>Why they do it?</a:t>
            </a:r>
          </a:p>
          <a:p>
            <a:pPr lvl="1"/>
            <a:r>
              <a:rPr lang="en-US" altLang="en-US" dirty="0"/>
              <a:t>Fun//Notoriety, </a:t>
            </a:r>
            <a:r>
              <a:rPr lang="en-US" altLang="en-US" dirty="0" smtClean="0"/>
              <a:t>Terrorism, </a:t>
            </a:r>
            <a:r>
              <a:rPr lang="en-US" altLang="en-US" dirty="0"/>
              <a:t>Vendetta/Revenge, Hate (National Origin, Gender, and Race), Greed, Ignorance, Targeting the National Information Infrastructure</a:t>
            </a:r>
          </a:p>
          <a:p>
            <a:pPr lvl="1"/>
            <a:r>
              <a:rPr lang="en-US" altLang="en-US" dirty="0" smtClean="0"/>
              <a:t>Fame, 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profit, …</a:t>
            </a:r>
          </a:p>
          <a:p>
            <a:pPr lvl="2" eaLnBrk="1" hangingPunct="1"/>
            <a:r>
              <a:rPr lang="en-US" altLang="en-US" dirty="0"/>
              <a:t>computer systems are where the moneys are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Political/military objectives</a:t>
            </a:r>
          </a:p>
          <a:p>
            <a:pPr lvl="1"/>
            <a:r>
              <a:rPr lang="en-US" altLang="en-US" dirty="0"/>
              <a:t>Economic Espionage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714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These Attacks Can Succeed?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Software/computer/information  systems/designs are buggy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They are complex, dynamic, and increasingly so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Users make mistakes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Some Technological factors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Von </a:t>
            </a:r>
            <a:r>
              <a:rPr lang="en-US" altLang="en-US" dirty="0" smtClean="0"/>
              <a:t>Neumann</a:t>
            </a:r>
            <a:r>
              <a:rPr lang="en-US" altLang="zh-CN" dirty="0" smtClean="0"/>
              <a:t> </a:t>
            </a:r>
            <a:r>
              <a:rPr lang="en-US" altLang="en-US" dirty="0"/>
              <a:t>architecture: stored programs mixing code and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Unsafe program languages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500" y="1390650"/>
            <a:ext cx="5339100" cy="309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00" y="1196752"/>
            <a:ext cx="2286000" cy="3192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0154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Do These Factors Exist?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Economical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Lack of incentives for secure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Security is difficult, expensive and takes time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b="1" dirty="0"/>
              <a:t>Human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Lack of security training for software engineers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Largely uneducated population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07897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Security is Interesting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The most interesting/challenging threats to security are posed by </a:t>
            </a:r>
            <a:r>
              <a:rPr lang="en-US" altLang="en-US" dirty="0">
                <a:solidFill>
                  <a:srgbClr val="FF0000"/>
                </a:solidFill>
              </a:rPr>
              <a:t>human adversaries</a:t>
            </a:r>
            <a:r>
              <a:rPr lang="en-US" alt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Distributed system security is a </a:t>
            </a:r>
            <a:r>
              <a:rPr lang="en-US" altLang="en-US" dirty="0">
                <a:solidFill>
                  <a:srgbClr val="FF0000"/>
                </a:solidFill>
              </a:rPr>
              <a:t>self-sustaining field </a:t>
            </a:r>
            <a:r>
              <a:rPr lang="en-US" altLang="en-US" dirty="0"/>
              <a:t>that can work both from </a:t>
            </a:r>
            <a:r>
              <a:rPr lang="en-US" altLang="en-US" dirty="0">
                <a:solidFill>
                  <a:srgbClr val="FF0000"/>
                </a:solidFill>
              </a:rPr>
              <a:t>attack perspective </a:t>
            </a:r>
            <a:r>
              <a:rPr lang="en-US" altLang="en-US" dirty="0"/>
              <a:t>and from </a:t>
            </a:r>
            <a:r>
              <a:rPr lang="en-US" altLang="en-US" dirty="0">
                <a:solidFill>
                  <a:srgbClr val="FF0000"/>
                </a:solidFill>
              </a:rPr>
              <a:t>defense perspective</a:t>
            </a:r>
            <a:r>
              <a:rPr lang="en-US" alt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Security is about </a:t>
            </a:r>
            <a:r>
              <a:rPr lang="en-US" altLang="en-US" dirty="0">
                <a:solidFill>
                  <a:srgbClr val="FF0000"/>
                </a:solidFill>
              </a:rPr>
              <a:t>benefit/cost tradeoff </a:t>
            </a:r>
            <a:r>
              <a:rPr lang="en-US" altLang="en-US" dirty="0"/>
              <a:t>that thought often the tradeoff analysis is not explicit.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Security is </a:t>
            </a:r>
            <a:r>
              <a:rPr lang="en-US" altLang="en-US" dirty="0">
                <a:solidFill>
                  <a:srgbClr val="FF0000"/>
                </a:solidFill>
              </a:rPr>
              <a:t>not all technological</a:t>
            </a:r>
            <a:r>
              <a:rPr lang="en-US" altLang="en-US" dirty="0"/>
              <a:t>, as humans are often the weakest link.</a:t>
            </a:r>
          </a:p>
        </p:txBody>
      </p:sp>
    </p:spTree>
    <p:extLst>
      <p:ext uri="{BB962C8B-B14F-4D97-AF65-F5344CB8AC3E}">
        <p14:creationId xmlns:p14="http://schemas.microsoft.com/office/powerpoint/2010/main" val="21155731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Security is Challenging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b="1" dirty="0"/>
              <a:t>Defense is almost always harder than attack</a:t>
            </a:r>
            <a:r>
              <a:rPr lang="en-US" altLang="en-US" dirty="0"/>
              <a:t>.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en-US" dirty="0"/>
              <a:t>adversaries can come from anywhere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en-US" dirty="0"/>
              <a:t>computers enable large-scale automation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en-US" dirty="0"/>
              <a:t>adversaries can be difficult to identify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en-US" dirty="0"/>
              <a:t>adversaries can be difficult to punish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en-US" dirty="0"/>
              <a:t>potential payoff can be much higher</a:t>
            </a:r>
          </a:p>
        </p:txBody>
      </p:sp>
    </p:spTree>
    <p:extLst>
      <p:ext uri="{BB962C8B-B14F-4D97-AF65-F5344CB8AC3E}">
        <p14:creationId xmlns:p14="http://schemas.microsoft.com/office/powerpoint/2010/main" val="9951003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Breach of Security Levels of Impact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774826" y="1196975"/>
          <a:ext cx="8569325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02764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/>
              <a:t>OSI Security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rgbClr val="FF0000"/>
                </a:solidFill>
              </a:rPr>
              <a:t>Security attack</a:t>
            </a:r>
          </a:p>
          <a:p>
            <a:pPr lvl="1" eaLnBrk="1" hangingPunct="1">
              <a:buClr>
                <a:schemeClr val="bg1"/>
              </a:buClr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Any action that compromises the security of information owned by an organization</a:t>
            </a:r>
          </a:p>
          <a:p>
            <a:pPr eaLnBrk="1" hangingPunct="1">
              <a:defRPr/>
            </a:pPr>
            <a:r>
              <a:rPr lang="en-US" b="1" dirty="0">
                <a:solidFill>
                  <a:srgbClr val="0000FF"/>
                </a:solidFill>
              </a:rPr>
              <a:t>Security mechanism</a:t>
            </a:r>
          </a:p>
          <a:p>
            <a:pPr lvl="1" eaLnBrk="1" hangingPunct="1">
              <a:buClr>
                <a:schemeClr val="bg1"/>
              </a:buClr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 process (or a device incorporating such a process) that is designed to detect, prevent, or recover from a security attack</a:t>
            </a:r>
          </a:p>
          <a:p>
            <a:pPr eaLnBrk="1" hangingPunct="1">
              <a:defRPr/>
            </a:pPr>
            <a:r>
              <a:rPr lang="en-US" b="1" dirty="0">
                <a:solidFill>
                  <a:srgbClr val="009900"/>
                </a:solidFill>
              </a:rPr>
              <a:t>Security service</a:t>
            </a:r>
          </a:p>
          <a:p>
            <a:pPr lvl="1" eaLnBrk="1" hangingPunct="1">
              <a:buClr>
                <a:schemeClr val="bg1"/>
              </a:buClr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 processing or communication service that enhances the security of the data processing systems and the information transfers of an organization</a:t>
            </a:r>
          </a:p>
          <a:p>
            <a:pPr lvl="1" eaLnBrk="1" hangingPunct="1">
              <a:buClr>
                <a:schemeClr val="bg1"/>
              </a:buClr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Intended to counter security attacks, and they make use of one or more security mechanisms to provide the service</a:t>
            </a:r>
          </a:p>
        </p:txBody>
      </p:sp>
    </p:spTree>
    <p:extLst>
      <p:ext uri="{BB962C8B-B14F-4D97-AF65-F5344CB8AC3E}">
        <p14:creationId xmlns:p14="http://schemas.microsoft.com/office/powerpoint/2010/main" val="31708678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and Attacks (RFC 4949)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FDBC0F2D-EFA7-4051-B068-415F48BD28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lum contrast="50000"/>
          </a:blip>
          <a:srcRect/>
          <a:stretch>
            <a:fillRect/>
          </a:stretch>
        </p:blipFill>
        <p:spPr>
          <a:xfrm>
            <a:off x="1676400" y="3657600"/>
            <a:ext cx="8915400" cy="26783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41988" name="Picture 5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1" y="1828800"/>
            <a:ext cx="1509713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66949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f1.pdf"/>
          <p:cNvPicPr>
            <a:picLocks noChangeAspect="1"/>
          </p:cNvPicPr>
          <p:nvPr/>
        </p:nvPicPr>
        <p:blipFill>
          <a:blip r:embed="rId3"/>
          <a:srcRect l="4706" r="9412" b="4546"/>
          <a:stretch>
            <a:fillRect/>
          </a:stretch>
        </p:blipFill>
        <p:spPr bwMode="auto">
          <a:xfrm>
            <a:off x="6096000" y="0"/>
            <a:ext cx="457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495946" y="1440052"/>
            <a:ext cx="5447654" cy="3733800"/>
          </a:xfrm>
        </p:spPr>
        <p:txBody>
          <a:bodyPr>
            <a:noAutofit/>
          </a:bodyPr>
          <a:lstStyle/>
          <a:p>
            <a:pPr algn="l" eaLnBrk="1" hangingPunct="1">
              <a:buClr>
                <a:schemeClr val="tx2">
                  <a:lumMod val="75000"/>
                </a:schemeClr>
              </a:buClr>
              <a:buSzPct val="135000"/>
              <a:defRPr/>
            </a:pPr>
            <a:r>
              <a:rPr lang="en-US" sz="2600" dirty="0" smtClean="0">
                <a:latin typeface="+mj-lt"/>
              </a:rPr>
              <a:t>A </a:t>
            </a:r>
            <a:r>
              <a:rPr lang="en-US" sz="2600" i="1" dirty="0">
                <a:solidFill>
                  <a:srgbClr val="FF0000"/>
                </a:solidFill>
                <a:latin typeface="+mj-lt"/>
              </a:rPr>
              <a:t>passive attack </a:t>
            </a:r>
            <a:r>
              <a:rPr lang="en-US" sz="2600" dirty="0">
                <a:latin typeface="+mj-lt"/>
              </a:rPr>
              <a:t>attempts to learn or make use of information from the system but does not affect system resources</a:t>
            </a:r>
          </a:p>
          <a:p>
            <a:pPr algn="l" eaLnBrk="1" hangingPunct="1">
              <a:buClr>
                <a:schemeClr val="tx2">
                  <a:lumMod val="75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600" dirty="0">
                <a:latin typeface="+mj-lt"/>
              </a:rPr>
              <a:t>An </a:t>
            </a:r>
            <a:r>
              <a:rPr lang="en-US" sz="2600" i="1" dirty="0">
                <a:solidFill>
                  <a:srgbClr val="FF0000"/>
                </a:solidFill>
                <a:latin typeface="+mj-lt"/>
              </a:rPr>
              <a:t>active attack </a:t>
            </a:r>
            <a:r>
              <a:rPr lang="en-US" sz="2600" dirty="0">
                <a:latin typeface="+mj-lt"/>
              </a:rPr>
              <a:t>attempts to alter system resources or affect their operation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0" y="440630"/>
            <a:ext cx="121920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华文中宋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3600" dirty="0" smtClean="0">
                <a:solidFill>
                  <a:srgbClr val="169A48"/>
                </a:solidFill>
                <a:latin typeface="+mj-lt"/>
                <a:ea typeface="微软雅黑" panose="020B0503020204020204" pitchFamily="34" charset="-122"/>
              </a:rPr>
              <a:t>Security Attacks</a:t>
            </a:r>
            <a:endParaRPr lang="zh-CN" altLang="en-US" sz="3600" dirty="0">
              <a:solidFill>
                <a:srgbClr val="169A48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62580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95274"/>
            <a:ext cx="12192000" cy="57606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Overview of</a:t>
            </a:r>
            <a:r>
              <a:rPr lang="en-US" altLang="zh-CN" dirty="0"/>
              <a:t> </a:t>
            </a:r>
            <a:r>
              <a:rPr lang="en-US" altLang="zh-CN" dirty="0" smtClean="0"/>
              <a:t>Computer </a:t>
            </a:r>
            <a:r>
              <a:rPr lang="en-US" altLang="zh-CN" dirty="0"/>
              <a:t>Network Security</a:t>
            </a:r>
            <a:endParaRPr lang="en-US" altLang="zh-CN" dirty="0">
              <a:latin typeface="+mj-lt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202267" y="1531890"/>
            <a:ext cx="9267297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ea typeface="宋体" charset="-122"/>
              </a:rPr>
              <a:t>Introduction </a:t>
            </a:r>
            <a:endParaRPr lang="en-US" altLang="zh-CN" b="1" dirty="0" smtClean="0">
              <a:ea typeface="宋体" charset="-122"/>
            </a:endParaRPr>
          </a:p>
          <a:p>
            <a:r>
              <a:rPr lang="en-US" altLang="zh-CN" b="1" dirty="0" smtClean="0">
                <a:latin typeface="+mj-lt"/>
                <a:ea typeface="宋体" charset="-122"/>
              </a:rPr>
              <a:t>What’s </a:t>
            </a:r>
            <a:r>
              <a:rPr lang="en-US" altLang="zh-CN" b="1" dirty="0">
                <a:latin typeface="+mj-lt"/>
                <a:ea typeface="宋体" charset="-122"/>
              </a:rPr>
              <a:t>distributed system</a:t>
            </a:r>
            <a:r>
              <a:rPr lang="zh-CN" altLang="en-US" b="1" dirty="0">
                <a:latin typeface="+mj-lt"/>
                <a:ea typeface="宋体" charset="-122"/>
              </a:rPr>
              <a:t>？</a:t>
            </a:r>
            <a:endParaRPr lang="en-US" altLang="zh-CN" b="1" dirty="0">
              <a:latin typeface="+mj-lt"/>
              <a:ea typeface="宋体" charset="-122"/>
            </a:endParaRPr>
          </a:p>
          <a:p>
            <a:r>
              <a:rPr lang="en-US" altLang="zh-CN" sz="2800" b="1" dirty="0">
                <a:ea typeface="宋体" charset="-122"/>
              </a:rPr>
              <a:t>What is</a:t>
            </a:r>
            <a:r>
              <a:rPr lang="en-US" altLang="zh-CN" b="1" dirty="0">
                <a:latin typeface="+mj-lt"/>
                <a:ea typeface="宋体" charset="-122"/>
              </a:rPr>
              <a:t> distributed system</a:t>
            </a:r>
            <a:r>
              <a:rPr lang="en-US" altLang="zh-CN" sz="2800" b="1" dirty="0">
                <a:ea typeface="宋体" charset="-122"/>
              </a:rPr>
              <a:t> security?</a:t>
            </a:r>
          </a:p>
          <a:p>
            <a:r>
              <a:rPr lang="en-US" altLang="zh-CN" sz="2800" b="1" dirty="0">
                <a:ea typeface="宋体" charset="-122"/>
              </a:rPr>
              <a:t>Why do we need security?</a:t>
            </a:r>
          </a:p>
          <a:p>
            <a:r>
              <a:rPr lang="en-US" altLang="zh-CN" b="1" dirty="0">
                <a:latin typeface="+mj-lt"/>
              </a:rPr>
              <a:t>Security Services</a:t>
            </a:r>
          </a:p>
          <a:p>
            <a:r>
              <a:rPr lang="en-US" altLang="zh-CN" sz="2800" b="1" dirty="0">
                <a:ea typeface="宋体" charset="-122"/>
              </a:rPr>
              <a:t>Common security attacks and </a:t>
            </a:r>
            <a:r>
              <a:rPr lang="en-US" altLang="zh-CN" sz="2800" b="1" dirty="0" smtClean="0">
                <a:ea typeface="宋体" charset="-122"/>
              </a:rPr>
              <a:t>countermeasures (</a:t>
            </a:r>
            <a:r>
              <a:rPr lang="en-US" altLang="zh-CN" sz="2800" b="1" dirty="0" smtClean="0">
                <a:solidFill>
                  <a:srgbClr val="FF0000"/>
                </a:solidFill>
                <a:ea typeface="宋体" charset="-122"/>
              </a:rPr>
              <a:t>Week 2</a:t>
            </a:r>
            <a:r>
              <a:rPr lang="en-US" altLang="zh-CN" sz="2800" b="1" dirty="0" smtClean="0">
                <a:ea typeface="宋体" charset="-122"/>
              </a:rPr>
              <a:t>)</a:t>
            </a:r>
            <a:endParaRPr lang="en-US" altLang="zh-CN" sz="2800" b="1" dirty="0">
              <a:ea typeface="宋体" charset="-122"/>
            </a:endParaRPr>
          </a:p>
          <a:p>
            <a:pPr lvl="1"/>
            <a:r>
              <a:rPr lang="en-US" altLang="zh-CN" b="1" dirty="0">
                <a:ea typeface="宋体" charset="-122"/>
              </a:rPr>
              <a:t>Firewalls &amp; Intrusion Detection Systems</a:t>
            </a:r>
          </a:p>
          <a:p>
            <a:pPr lvl="1"/>
            <a:r>
              <a:rPr lang="en-US" altLang="zh-CN" b="1" dirty="0">
                <a:ea typeface="宋体" charset="-122"/>
              </a:rPr>
              <a:t>Denial of Service Attacks</a:t>
            </a:r>
          </a:p>
          <a:p>
            <a:pPr lvl="1"/>
            <a:r>
              <a:rPr lang="en-US" altLang="zh-CN" b="1" dirty="0">
                <a:ea typeface="宋体" charset="-122"/>
              </a:rPr>
              <a:t>TCP Attacks</a:t>
            </a:r>
          </a:p>
          <a:p>
            <a:pPr lvl="1"/>
            <a:r>
              <a:rPr lang="en-US" altLang="zh-CN" b="1" dirty="0">
                <a:ea typeface="宋体" charset="-122"/>
              </a:rPr>
              <a:t>Packet Sniffing</a:t>
            </a:r>
          </a:p>
          <a:p>
            <a:pPr lvl="1"/>
            <a:r>
              <a:rPr lang="en-US" altLang="zh-CN" b="1" dirty="0">
                <a:ea typeface="宋体" charset="-122"/>
              </a:rPr>
              <a:t>Social Problems</a:t>
            </a:r>
          </a:p>
        </p:txBody>
      </p:sp>
      <p:pic>
        <p:nvPicPr>
          <p:cNvPr id="37893" name="Picture 5" descr="&#10;prodsec04.jpg                                                  00093991&#10;Ridiculous                     B74677A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906529"/>
            <a:ext cx="1666875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61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lt"/>
              </a:rPr>
              <a:t>Attacks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altLang="zh-CN" dirty="0" smtClean="0"/>
              <a:t>The </a:t>
            </a:r>
            <a:r>
              <a:rPr lang="en-US" altLang="zh-CN" dirty="0"/>
              <a:t>three goals of security- confidentiality, integrity, and availability- can be threatened by security </a:t>
            </a:r>
            <a:r>
              <a:rPr lang="en-US" altLang="zh-CN" dirty="0" smtClean="0"/>
              <a:t>attacks.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55" y="2050683"/>
            <a:ext cx="6517078" cy="48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13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Threatening </a:t>
            </a:r>
            <a:r>
              <a:rPr lang="en-US" altLang="zh-CN" dirty="0" smtClean="0"/>
              <a:t>Confidentiality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altLang="zh-CN" b="1" i="1" dirty="0" smtClean="0">
                <a:solidFill>
                  <a:srgbClr val="FF0000"/>
                </a:solidFill>
              </a:rPr>
              <a:t>Snooping</a:t>
            </a:r>
            <a:r>
              <a:rPr lang="en-US" altLang="zh-CN" dirty="0" smtClean="0"/>
              <a:t> refers to the unauthorized access to or interception of data.</a:t>
            </a:r>
          </a:p>
          <a:p>
            <a:pPr algn="just"/>
            <a:r>
              <a:rPr lang="en-US" altLang="zh-CN" b="1" i="1" dirty="0" smtClean="0">
                <a:solidFill>
                  <a:srgbClr val="FF0000"/>
                </a:solidFill>
              </a:rPr>
              <a:t>Traffic analysis </a:t>
            </a:r>
            <a:r>
              <a:rPr lang="en-US" altLang="zh-CN" dirty="0" smtClean="0"/>
              <a:t>refers to obtaining some other type of information by monitoring online traffic.</a:t>
            </a:r>
            <a:endParaRPr lang="zh-CN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2058857"/>
            <a:ext cx="6240651" cy="4285406"/>
            <a:chOff x="0" y="2058857"/>
            <a:chExt cx="6240651" cy="4285406"/>
          </a:xfrm>
        </p:grpSpPr>
        <p:pic>
          <p:nvPicPr>
            <p:cNvPr id="5" name="Picture 3" descr="f1.pdf"/>
            <p:cNvPicPr>
              <a:picLocks noChangeAspect="1"/>
            </p:cNvPicPr>
            <p:nvPr/>
          </p:nvPicPr>
          <p:blipFill rotWithShape="1">
            <a:blip r:embed="rId3"/>
            <a:srcRect l="4706" r="9412" b="60092"/>
            <a:stretch/>
          </p:blipFill>
          <p:spPr bwMode="auto">
            <a:xfrm>
              <a:off x="0" y="2058857"/>
              <a:ext cx="6240651" cy="39136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2572739" y="5974931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Snooping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33247" y="3275692"/>
              <a:ext cx="194155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 smtClean="0">
                  <a:solidFill>
                    <a:srgbClr val="FF0000"/>
                  </a:solidFill>
                </a:rPr>
                <a:t>Read </a:t>
              </a:r>
              <a:r>
                <a:rPr lang="en-US" altLang="zh-CN" b="1" i="1" dirty="0">
                  <a:solidFill>
                    <a:srgbClr val="FF0000"/>
                  </a:solidFill>
                </a:rPr>
                <a:t>contents of</a:t>
              </a:r>
            </a:p>
            <a:p>
              <a:r>
                <a:rPr lang="en-US" altLang="zh-CN" b="1" i="1" dirty="0">
                  <a:solidFill>
                    <a:srgbClr val="FF0000"/>
                  </a:solidFill>
                </a:rPr>
                <a:t>message from Bob</a:t>
              </a:r>
            </a:p>
            <a:p>
              <a:r>
                <a:rPr lang="en-US" altLang="zh-CN" b="1" i="1" dirty="0">
                  <a:solidFill>
                    <a:srgbClr val="FF0000"/>
                  </a:solidFill>
                </a:rPr>
                <a:t>to Alice 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38877" y="2058857"/>
            <a:ext cx="6240651" cy="4285406"/>
            <a:chOff x="5938877" y="2058857"/>
            <a:chExt cx="6240651" cy="4285406"/>
          </a:xfrm>
        </p:grpSpPr>
        <p:pic>
          <p:nvPicPr>
            <p:cNvPr id="8" name="Picture 3" descr="f1.pdf"/>
            <p:cNvPicPr>
              <a:picLocks noChangeAspect="1"/>
            </p:cNvPicPr>
            <p:nvPr/>
          </p:nvPicPr>
          <p:blipFill rotWithShape="1">
            <a:blip r:embed="rId3"/>
            <a:srcRect l="4706" r="9412" b="60092"/>
            <a:stretch/>
          </p:blipFill>
          <p:spPr bwMode="auto">
            <a:xfrm>
              <a:off x="5938877" y="2058857"/>
              <a:ext cx="6240651" cy="39136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8226249" y="5974931"/>
              <a:ext cx="16659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solidFill>
                    <a:srgbClr val="0070C0"/>
                  </a:solidFill>
                </a:rPr>
                <a:t>Traffic analysis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769534" y="3415177"/>
              <a:ext cx="203132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solidFill>
                    <a:srgbClr val="0070C0"/>
                  </a:solidFill>
                </a:rPr>
                <a:t>Observe pattern of</a:t>
              </a:r>
            </a:p>
            <a:p>
              <a:r>
                <a:rPr lang="en-US" altLang="zh-CN" b="1" i="1" dirty="0">
                  <a:solidFill>
                    <a:srgbClr val="0070C0"/>
                  </a:solidFill>
                </a:rPr>
                <a:t>messages from Bob</a:t>
              </a:r>
            </a:p>
            <a:p>
              <a:r>
                <a:rPr lang="en-US" altLang="zh-CN" b="1" i="1" dirty="0">
                  <a:solidFill>
                    <a:srgbClr val="0070C0"/>
                  </a:solidFill>
                </a:rPr>
                <a:t>to Alice</a:t>
              </a:r>
              <a:endParaRPr lang="en-US" b="1" i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8620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Threatening Integrity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altLang="zh-CN" b="1" i="1" dirty="0" smtClean="0">
                <a:solidFill>
                  <a:srgbClr val="FF0000"/>
                </a:solidFill>
              </a:rPr>
              <a:t>Modification </a:t>
            </a:r>
            <a:r>
              <a:rPr lang="en-US" altLang="zh-CN" dirty="0" smtClean="0"/>
              <a:t> means that the attacker intercept the message and changes it.</a:t>
            </a:r>
          </a:p>
          <a:p>
            <a:pPr algn="just"/>
            <a:r>
              <a:rPr lang="en-US" altLang="zh-CN" b="1" i="1" dirty="0" smtClean="0">
                <a:solidFill>
                  <a:srgbClr val="FF0000"/>
                </a:solidFill>
              </a:rPr>
              <a:t>Masquerading </a:t>
            </a:r>
            <a:r>
              <a:rPr lang="en-US" altLang="zh-CN" dirty="0" smtClean="0">
                <a:solidFill>
                  <a:prstClr val="black"/>
                </a:solidFill>
              </a:rPr>
              <a:t>or</a:t>
            </a:r>
            <a:r>
              <a:rPr lang="en-US" altLang="zh-CN" b="1" i="1" dirty="0" smtClean="0">
                <a:solidFill>
                  <a:srgbClr val="FF0000"/>
                </a:solidFill>
              </a:rPr>
              <a:t> spoofing </a:t>
            </a:r>
            <a:r>
              <a:rPr lang="en-US" altLang="zh-CN" dirty="0" smtClean="0"/>
              <a:t>happens when the attacker impersonate somebody else. </a:t>
            </a:r>
            <a:r>
              <a:rPr lang="en-US" altLang="zh-CN" dirty="0"/>
              <a:t>Thus when one entity pretends to be a different </a:t>
            </a:r>
            <a:r>
              <a:rPr lang="en-US" altLang="zh-CN" dirty="0" smtClean="0"/>
              <a:t>entity.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1" y="2882685"/>
            <a:ext cx="5742944" cy="3183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677" b="9337"/>
          <a:stretch/>
        </p:blipFill>
        <p:spPr>
          <a:xfrm>
            <a:off x="6295001" y="2991173"/>
            <a:ext cx="5465628" cy="31771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2739" y="597493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Modification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26249" y="5974931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>
                <a:solidFill>
                  <a:srgbClr val="0070C0"/>
                </a:solidFill>
              </a:rPr>
              <a:t>Masquerade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248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65" y="3006671"/>
            <a:ext cx="6731218" cy="35906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Threatening Integrity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altLang="zh-CN" b="1" i="1" dirty="0" smtClean="0">
                <a:solidFill>
                  <a:srgbClr val="FF0000"/>
                </a:solidFill>
              </a:rPr>
              <a:t>Replaying </a:t>
            </a:r>
            <a:r>
              <a:rPr lang="en-US" altLang="zh-CN" dirty="0" smtClean="0"/>
              <a:t> means that the attacker obtains a copy of the message sent by a user and the later tries to replay it.</a:t>
            </a:r>
          </a:p>
          <a:p>
            <a:pPr algn="just"/>
            <a:r>
              <a:rPr lang="en-US" altLang="zh-CN" b="1" i="1" dirty="0" smtClean="0">
                <a:solidFill>
                  <a:srgbClr val="FF0000"/>
                </a:solidFill>
              </a:rPr>
              <a:t>Repudiation </a:t>
            </a:r>
            <a:r>
              <a:rPr lang="en-US" altLang="zh-CN" dirty="0" smtClean="0"/>
              <a:t>means that the sender of the message might later deny that he/she has sent the message; likewise the receiver of the message might also deny receiving it.</a:t>
            </a:r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4158451" y="4105901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solidFill>
                  <a:srgbClr val="FF0000"/>
                </a:solidFill>
              </a:rPr>
              <a:t>Replay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611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Threatening </a:t>
            </a:r>
            <a:r>
              <a:rPr lang="en-US" altLang="zh-CN" dirty="0" smtClean="0"/>
              <a:t>Availability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altLang="zh-CN" b="1" i="1" dirty="0" smtClean="0">
                <a:solidFill>
                  <a:srgbClr val="FF0000"/>
                </a:solidFill>
              </a:rPr>
              <a:t>Denial of service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DoS</a:t>
            </a:r>
            <a:r>
              <a:rPr lang="en-US" altLang="zh-CN" dirty="0" smtClean="0"/>
              <a:t>) is the most common attack. I may slow down or totally interrupt the service of a system.</a:t>
            </a:r>
          </a:p>
          <a:p>
            <a:pPr algn="just"/>
            <a:endParaRPr lang="en-US" altLang="zh-CN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48122"/>
              </p:ext>
            </p:extLst>
          </p:nvPr>
        </p:nvGraphicFramePr>
        <p:xfrm>
          <a:off x="1660041" y="3090906"/>
          <a:ext cx="8127999" cy="3352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Attacks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Passive/Active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Threatening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Snooping</a:t>
                      </a:r>
                    </a:p>
                    <a:p>
                      <a:r>
                        <a:rPr lang="en-US" sz="2400" dirty="0" smtClean="0"/>
                        <a:t>Traffic analysis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/>
                        <a:t>Passive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 smtClean="0"/>
                        <a:t>Confidentiality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kern="1200" dirty="0" smtClean="0"/>
                        <a:t>Modification Masquerading</a:t>
                      </a:r>
                    </a:p>
                    <a:p>
                      <a:pPr algn="just"/>
                      <a:r>
                        <a:rPr lang="en-US" sz="2400" kern="1200" dirty="0" smtClean="0"/>
                        <a:t>Replaying  Repudiation 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smtClean="0"/>
                        <a:t>Active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 smtClean="0"/>
                        <a:t>Integrity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 smtClean="0"/>
                        <a:t>Denial of service 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 smtClean="0"/>
                        <a:t>Active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 smtClean="0"/>
                        <a:t>Availability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681207" y="2425532"/>
            <a:ext cx="6943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Categorization of Passive Versus Active Attack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285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+mj-lt"/>
              </a:rPr>
              <a:t>Overview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295400"/>
            <a:ext cx="8716963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Introduction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What’s distributed system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？</a:t>
            </a:r>
            <a:endParaRPr lang="en-US" altLang="zh-CN" sz="2800" dirty="0">
              <a:solidFill>
                <a:schemeClr val="bg1">
                  <a:lumMod val="85000"/>
                </a:schemeClr>
              </a:solidFill>
              <a:ea typeface="宋体" charset="-122"/>
            </a:endParaRP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What is distributed system security?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Why do we need security?</a:t>
            </a:r>
          </a:p>
          <a:p>
            <a:r>
              <a:rPr lang="en-US" altLang="zh-CN" b="1" dirty="0">
                <a:solidFill>
                  <a:srgbClr val="FF0000"/>
                </a:solidFill>
                <a:ea typeface="宋体" charset="-122"/>
              </a:rPr>
              <a:t>Security Services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Common security attacks and countermeasures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Firewalls &amp; Intrusion Detection Systems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Denial of Service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TCP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Packet Sniffing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Social Problems</a:t>
            </a:r>
          </a:p>
        </p:txBody>
      </p:sp>
      <p:pic>
        <p:nvPicPr>
          <p:cNvPr id="37893" name="Picture 5" descr="&#10;prodsec04.jpg                                                  00093991&#10;Ridiculous                     B74677A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52400"/>
            <a:ext cx="1666875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956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Services</a:t>
            </a:r>
            <a:endParaRPr lang="en-AU" dirty="0"/>
          </a:p>
        </p:txBody>
      </p:sp>
      <p:sp>
        <p:nvSpPr>
          <p:cNvPr id="48131" name="Rectangle 1027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marL="0" lvl="1" indent="0">
              <a:lnSpc>
                <a:spcPct val="90000"/>
              </a:lnSpc>
              <a:buClr>
                <a:schemeClr val="bg2"/>
              </a:buClr>
              <a:buSzPct val="135000"/>
              <a:buNone/>
              <a:defRPr/>
            </a:pPr>
            <a:r>
              <a:rPr lang="en-US" sz="2800" dirty="0">
                <a:solidFill>
                  <a:srgbClr val="FF0000"/>
                </a:solidFill>
              </a:rPr>
              <a:t>Why Security Services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457200" lvl="1" indent="-457200">
              <a:lnSpc>
                <a:spcPct val="90000"/>
              </a:lnSpc>
              <a:buClr>
                <a:schemeClr val="bg2"/>
              </a:buClr>
              <a:buSzPct val="135000"/>
              <a:defRPr/>
            </a:pPr>
            <a:r>
              <a:rPr lang="en-US" sz="2800" dirty="0" smtClean="0"/>
              <a:t>enhance </a:t>
            </a:r>
            <a:r>
              <a:rPr lang="en-US" sz="2800" dirty="0"/>
              <a:t>security of data processing systems and information transfers of </a:t>
            </a:r>
            <a:r>
              <a:rPr lang="en-US" sz="2800" dirty="0" smtClean="0"/>
              <a:t>an organization.</a:t>
            </a:r>
          </a:p>
          <a:p>
            <a:pPr marL="457200" lvl="1" indent="-457200">
              <a:lnSpc>
                <a:spcPct val="90000"/>
              </a:lnSpc>
              <a:buClr>
                <a:schemeClr val="bg2"/>
              </a:buClr>
              <a:buSzPct val="135000"/>
              <a:defRPr/>
            </a:pPr>
            <a:r>
              <a:rPr lang="en-US" sz="2800" dirty="0" smtClean="0"/>
              <a:t>intended </a:t>
            </a:r>
            <a:r>
              <a:rPr lang="en-US" sz="2800" dirty="0"/>
              <a:t>to counter security </a:t>
            </a:r>
            <a:r>
              <a:rPr lang="en-US" sz="2800" dirty="0" smtClean="0"/>
              <a:t>attacks</a:t>
            </a:r>
          </a:p>
          <a:p>
            <a:pPr marL="457200" lvl="1" indent="-457200">
              <a:lnSpc>
                <a:spcPct val="90000"/>
              </a:lnSpc>
              <a:buClr>
                <a:schemeClr val="bg2"/>
              </a:buClr>
              <a:buSzPct val="135000"/>
              <a:defRPr/>
            </a:pPr>
            <a:r>
              <a:rPr lang="en-US" sz="2800" dirty="0" smtClean="0"/>
              <a:t>using </a:t>
            </a:r>
            <a:r>
              <a:rPr lang="en-US" sz="2800" dirty="0"/>
              <a:t>one or more security </a:t>
            </a:r>
            <a:r>
              <a:rPr lang="en-US" sz="2800" dirty="0" smtClean="0"/>
              <a:t>mechanisms</a:t>
            </a:r>
          </a:p>
          <a:p>
            <a:pPr marL="457200" lvl="1" indent="-457200">
              <a:lnSpc>
                <a:spcPct val="90000"/>
              </a:lnSpc>
              <a:buClr>
                <a:schemeClr val="bg2"/>
              </a:buClr>
              <a:buSzPct val="135000"/>
              <a:defRPr/>
            </a:pPr>
            <a:r>
              <a:rPr lang="en-US" sz="2800" dirty="0" smtClean="0"/>
              <a:t>often </a:t>
            </a:r>
            <a:r>
              <a:rPr lang="en-US" sz="2800" dirty="0"/>
              <a:t>replicates functions normally associated with physical </a:t>
            </a:r>
            <a:r>
              <a:rPr lang="en-US" sz="2800" dirty="0" smtClean="0"/>
              <a:t>documents </a:t>
            </a:r>
          </a:p>
          <a:p>
            <a:pPr marL="857250" lvl="2" indent="-457200">
              <a:lnSpc>
                <a:spcPct val="90000"/>
              </a:lnSpc>
              <a:buClr>
                <a:schemeClr val="bg2"/>
              </a:buClr>
              <a:buSzPct val="135000"/>
              <a:defRPr/>
            </a:pPr>
            <a:r>
              <a:rPr lang="en-US" sz="2600" i="1" dirty="0" smtClean="0"/>
              <a:t>which</a:t>
            </a:r>
            <a:r>
              <a:rPr lang="en-US" sz="2600" i="1" dirty="0"/>
              <a:t>, for example, have signatures, dates; </a:t>
            </a:r>
            <a:endParaRPr lang="en-US" sz="2600" i="1" dirty="0" smtClean="0"/>
          </a:p>
          <a:p>
            <a:pPr marL="857250" lvl="2" indent="-457200">
              <a:lnSpc>
                <a:spcPct val="90000"/>
              </a:lnSpc>
              <a:buClr>
                <a:schemeClr val="bg2"/>
              </a:buClr>
              <a:buSzPct val="135000"/>
              <a:defRPr/>
            </a:pPr>
            <a:r>
              <a:rPr lang="en-US" sz="2600" i="1" dirty="0" smtClean="0"/>
              <a:t>need </a:t>
            </a:r>
            <a:r>
              <a:rPr lang="en-US" sz="2600" i="1" dirty="0"/>
              <a:t>protection from disclosure, tampering, or destruction; </a:t>
            </a:r>
            <a:endParaRPr lang="en-US" sz="2600" i="1" dirty="0" smtClean="0"/>
          </a:p>
          <a:p>
            <a:pPr marL="857250" lvl="2" indent="-457200">
              <a:lnSpc>
                <a:spcPct val="90000"/>
              </a:lnSpc>
              <a:buClr>
                <a:schemeClr val="bg2"/>
              </a:buClr>
              <a:buSzPct val="135000"/>
              <a:defRPr/>
            </a:pPr>
            <a:r>
              <a:rPr lang="en-US" sz="2600" i="1" dirty="0" smtClean="0"/>
              <a:t>be </a:t>
            </a:r>
            <a:r>
              <a:rPr lang="en-US" sz="2600" i="1" dirty="0"/>
              <a:t>notarized or witnessed; be recorded or </a:t>
            </a:r>
            <a:r>
              <a:rPr lang="en-US" sz="2600" i="1" dirty="0" smtClean="0"/>
              <a:t>licensed</a:t>
            </a:r>
            <a:endParaRPr lang="en-AU" sz="2800" i="1" dirty="0">
              <a:solidFill>
                <a:srgbClr val="0000FF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1784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Services</a:t>
            </a:r>
            <a:endParaRPr lang="en-AU" dirty="0"/>
          </a:p>
        </p:txBody>
      </p:sp>
      <p:sp>
        <p:nvSpPr>
          <p:cNvPr id="48131" name="Rectangle 1027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Clr>
                <a:schemeClr val="bg2"/>
              </a:buClr>
              <a:buSzPct val="135000"/>
              <a:buFont typeface="Arial"/>
              <a:buChar char="•"/>
              <a:defRPr/>
            </a:pPr>
            <a:r>
              <a:rPr lang="en-AU" dirty="0">
                <a:solidFill>
                  <a:srgbClr val="0000FF"/>
                </a:solidFill>
              </a:rPr>
              <a:t> Defined by </a:t>
            </a:r>
            <a:r>
              <a:rPr lang="en-AU" dirty="0">
                <a:solidFill>
                  <a:srgbClr val="0000FF"/>
                </a:solidFill>
                <a:hlinkClick r:id="rId3"/>
              </a:rPr>
              <a:t>X.800</a:t>
            </a:r>
            <a:r>
              <a:rPr lang="en-AU" dirty="0">
                <a:solidFill>
                  <a:srgbClr val="0000FF"/>
                </a:solidFill>
              </a:rPr>
              <a:t> as:</a:t>
            </a:r>
          </a:p>
          <a:p>
            <a:pPr marL="342900" lvl="1" indent="0">
              <a:lnSpc>
                <a:spcPct val="90000"/>
              </a:lnSpc>
              <a:buClr>
                <a:schemeClr val="bg1"/>
              </a:buClr>
              <a:buSzPct val="135000"/>
              <a:buFont typeface="Arial"/>
              <a:buChar char="•"/>
              <a:defRPr/>
            </a:pPr>
            <a:r>
              <a:rPr lang="en-AU" dirty="0">
                <a:solidFill>
                  <a:schemeClr val="tx2">
                    <a:lumMod val="10000"/>
                  </a:schemeClr>
                </a:solidFill>
                <a:cs typeface="ＭＳ Ｐゴシック" pitchFamily="-1" charset="-128"/>
              </a:rPr>
              <a:t> A service provided by a protocol layer of communicating open systems and that </a:t>
            </a:r>
            <a:r>
              <a:rPr lang="en-AU" dirty="0">
                <a:solidFill>
                  <a:srgbClr val="FF0000"/>
                </a:solidFill>
                <a:cs typeface="ＭＳ Ｐゴシック" pitchFamily="-1" charset="-128"/>
              </a:rPr>
              <a:t>ensures adequate security </a:t>
            </a:r>
            <a:r>
              <a:rPr lang="en-AU" dirty="0">
                <a:solidFill>
                  <a:schemeClr val="tx2">
                    <a:lumMod val="10000"/>
                  </a:schemeClr>
                </a:solidFill>
                <a:cs typeface="ＭＳ Ｐゴシック" pitchFamily="-1" charset="-128"/>
              </a:rPr>
              <a:t>of the systems or of data transfers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cs typeface="ＭＳ Ｐゴシック" pitchFamily="-1" charset="-128"/>
              </a:rPr>
              <a:t>.</a:t>
            </a:r>
            <a:endParaRPr lang="en-AU" dirty="0">
              <a:solidFill>
                <a:schemeClr val="tx2">
                  <a:lumMod val="10000"/>
                </a:schemeClr>
              </a:solidFill>
              <a:cs typeface="ＭＳ Ｐゴシック" pitchFamily="-1" charset="-128"/>
            </a:endParaRPr>
          </a:p>
          <a:p>
            <a:pPr marL="342900" lvl="1" indent="0">
              <a:lnSpc>
                <a:spcPct val="90000"/>
              </a:lnSpc>
              <a:buClr>
                <a:schemeClr val="accent1">
                  <a:lumMod val="50000"/>
                </a:schemeClr>
              </a:buClr>
              <a:buSzPct val="135000"/>
              <a:buNone/>
              <a:defRPr/>
            </a:pPr>
            <a:endParaRPr lang="en-AU" dirty="0">
              <a:solidFill>
                <a:schemeClr val="tx2">
                  <a:lumMod val="10000"/>
                </a:schemeClr>
              </a:solidFill>
              <a:cs typeface="ＭＳ Ｐゴシック" pitchFamily="-1" charset="-128"/>
            </a:endParaRPr>
          </a:p>
          <a:p>
            <a:pPr marL="0" lvl="1" indent="0">
              <a:lnSpc>
                <a:spcPct val="90000"/>
              </a:lnSpc>
              <a:buClr>
                <a:schemeClr val="bg2"/>
              </a:buClr>
              <a:buSzPct val="135000"/>
              <a:buFont typeface="Arial"/>
              <a:buChar char="•"/>
              <a:defRPr/>
            </a:pPr>
            <a:r>
              <a:rPr lang="en-AU" sz="2800" dirty="0">
                <a:solidFill>
                  <a:srgbClr val="0000FF"/>
                </a:solidFill>
                <a:cs typeface="+mn-cs"/>
              </a:rPr>
              <a:t> Defined by RFC 4949 as:</a:t>
            </a:r>
          </a:p>
          <a:p>
            <a:pPr marL="342900" lvl="1" indent="0">
              <a:lnSpc>
                <a:spcPct val="90000"/>
              </a:lnSpc>
              <a:buClr>
                <a:schemeClr val="bg1"/>
              </a:buClr>
              <a:buSzPct val="135000"/>
              <a:buFont typeface="Arial"/>
              <a:buChar char="•"/>
              <a:defRPr/>
            </a:pPr>
            <a:r>
              <a:rPr lang="en-AU" dirty="0">
                <a:solidFill>
                  <a:schemeClr val="tx2">
                    <a:lumMod val="10000"/>
                  </a:schemeClr>
                </a:solidFill>
                <a:cs typeface="ＭＳ Ｐゴシック" pitchFamily="-1" charset="-128"/>
              </a:rPr>
              <a:t> A processing or communication service provided by a system to give </a:t>
            </a:r>
            <a:r>
              <a:rPr lang="en-AU" dirty="0">
                <a:solidFill>
                  <a:srgbClr val="FF0000"/>
                </a:solidFill>
                <a:cs typeface="ＭＳ Ｐゴシック" pitchFamily="-1" charset="-128"/>
              </a:rPr>
              <a:t>a specific kind of protection </a:t>
            </a:r>
            <a:r>
              <a:rPr lang="en-AU" dirty="0">
                <a:solidFill>
                  <a:schemeClr val="tx2">
                    <a:lumMod val="10000"/>
                  </a:schemeClr>
                </a:solidFill>
                <a:cs typeface="ＭＳ Ｐゴシック" pitchFamily="-1" charset="-128"/>
              </a:rPr>
              <a:t>to system resources.</a:t>
            </a:r>
          </a:p>
        </p:txBody>
      </p:sp>
    </p:spTree>
    <p:extLst>
      <p:ext uri="{BB962C8B-B14F-4D97-AF65-F5344CB8AC3E}">
        <p14:creationId xmlns:p14="http://schemas.microsoft.com/office/powerpoint/2010/main" val="26696142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X.800 Service Categories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2" y="3068664"/>
            <a:ext cx="11314584" cy="2926706"/>
          </a:xfrm>
          <a:prstGeom prst="rect">
            <a:avLst/>
          </a:prstGeom>
        </p:spPr>
      </p:pic>
      <p:sp>
        <p:nvSpPr>
          <p:cNvPr id="52227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buClr>
                <a:schemeClr val="bg2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Data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confidentiality</a:t>
            </a:r>
          </a:p>
          <a:p>
            <a:pPr eaLnBrk="1" hangingPunct="1">
              <a:buClr>
                <a:schemeClr val="bg2"/>
              </a:buClr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integrity</a:t>
            </a:r>
          </a:p>
          <a:p>
            <a:pPr>
              <a:buClr>
                <a:schemeClr val="bg2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Authentication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eaLnBrk="1" hangingPunct="1">
              <a:buClr>
                <a:schemeClr val="bg2"/>
              </a:buClr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Nonrepudiation </a:t>
            </a:r>
            <a:endParaRPr lang="en-US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Access control</a:t>
            </a:r>
          </a:p>
          <a:p>
            <a:pPr eaLnBrk="1" hangingPunct="1">
              <a:buClr>
                <a:schemeClr val="bg2"/>
              </a:buClr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2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protection of transmitted data from passive attacks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Broadest service </a:t>
            </a:r>
            <a:r>
              <a:rPr lang="en-US" dirty="0">
                <a:solidFill>
                  <a:srgbClr val="FF0000"/>
                </a:solidFill>
              </a:rPr>
              <a:t>protects all user data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transmitted between two users over a period of time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Narrower forms of service include the protection of </a:t>
            </a:r>
            <a:r>
              <a:rPr lang="en-US" dirty="0">
                <a:solidFill>
                  <a:srgbClr val="FF0000"/>
                </a:solidFill>
              </a:rPr>
              <a:t>a single message or even specific fields within a message</a:t>
            </a:r>
          </a:p>
          <a:p>
            <a:pPr eaLnBrk="1" hangingPunct="1"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protection of traffic flow from analysis</a:t>
            </a:r>
          </a:p>
          <a:p>
            <a:pPr lvl="1" eaLnBrk="1" hangingPunct="1">
              <a:buClr>
                <a:schemeClr val="bg1"/>
              </a:buClr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This requires that an attacker not be able to </a:t>
            </a:r>
            <a:r>
              <a:rPr lang="en-US" dirty="0">
                <a:solidFill>
                  <a:srgbClr val="0000FF"/>
                </a:solidFill>
              </a:rPr>
              <a:t>observe the source and destination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dirty="0">
                <a:solidFill>
                  <a:srgbClr val="0000FF"/>
                </a:solidFill>
              </a:rPr>
              <a:t>frequency, length, or other characteristics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of the traffic on a communications facility</a:t>
            </a:r>
          </a:p>
        </p:txBody>
      </p:sp>
    </p:spTree>
    <p:extLst>
      <p:ext uri="{BB962C8B-B14F-4D97-AF65-F5344CB8AC3E}">
        <p14:creationId xmlns:p14="http://schemas.microsoft.com/office/powerpoint/2010/main" val="41998984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+mj-lt"/>
              </a:rPr>
              <a:t>Overview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1752601" y="1295400"/>
            <a:ext cx="8716963" cy="4495800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ea typeface="宋体" charset="-122"/>
              </a:rPr>
              <a:t>Introduction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What’s distributed system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？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a typeface="宋体" charset="-122"/>
            </a:endParaRP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What is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j-lt"/>
                <a:ea typeface="宋体" charset="-122"/>
              </a:rPr>
              <a:t> distributed system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 security?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Why do we need security?</a:t>
            </a:r>
          </a:p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Security Services</a:t>
            </a:r>
          </a:p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Common security attacks and countermeasures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Firewalls &amp; Intrusion Detection Systems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Denial of Service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TCP Attacks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Packet Sniffing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宋体" charset="-122"/>
              </a:rPr>
              <a:t>Social Problems</a:t>
            </a:r>
          </a:p>
        </p:txBody>
      </p:sp>
      <p:pic>
        <p:nvPicPr>
          <p:cNvPr id="37893" name="Picture 5" descr="&#10;prodsec04.jpg                                                  00093991&#10;Ridiculous                     B74677A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52400"/>
            <a:ext cx="1666875" cy="1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5404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3600" dirty="0">
                <a:solidFill>
                  <a:srgbClr val="169A48"/>
                </a:solidFill>
                <a:latin typeface="+mj-lt"/>
              </a:rPr>
              <a:t>Data Integrity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2057400" y="1762126"/>
          <a:ext cx="8153400" cy="4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763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Concerned with assuring that a communication is authentic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In the case of a </a:t>
            </a:r>
            <a:r>
              <a:rPr lang="en-US" dirty="0">
                <a:solidFill>
                  <a:srgbClr val="FF0000"/>
                </a:solidFill>
              </a:rPr>
              <a:t>single message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, assures the recipient that the message is from the source that it claims to be from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In the case of </a:t>
            </a:r>
            <a:r>
              <a:rPr lang="en-US" dirty="0">
                <a:solidFill>
                  <a:srgbClr val="FF0000"/>
                </a:solidFill>
              </a:rPr>
              <a:t>ongoing interaction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, assures the two entities are authentic and that the connection is not interfered with in such a way that a third party can masquerade as one of the two legitimate parties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3276600" y="4648200"/>
          <a:ext cx="5867400" cy="127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26223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Nonrepudiation 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Prevents either sender or receiver from </a:t>
            </a:r>
            <a:r>
              <a:rPr lang="en-US" dirty="0">
                <a:solidFill>
                  <a:srgbClr val="FF0000"/>
                </a:solidFill>
              </a:rPr>
              <a:t>denying a transmitted message</a:t>
            </a:r>
          </a:p>
          <a:p>
            <a:pPr eaLnBrk="1" hangingPunct="1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When a message is </a:t>
            </a:r>
            <a:r>
              <a:rPr lang="en-US" dirty="0">
                <a:solidFill>
                  <a:srgbClr val="0000FF"/>
                </a:solidFill>
              </a:rPr>
              <a:t>sent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, the receiver can prove that the alleged sender in fact sent the message</a:t>
            </a:r>
          </a:p>
          <a:p>
            <a:pPr eaLnBrk="1" hangingPunct="1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When a message is </a:t>
            </a:r>
            <a:r>
              <a:rPr lang="en-US" dirty="0">
                <a:solidFill>
                  <a:srgbClr val="0000FF"/>
                </a:solidFill>
              </a:rPr>
              <a:t>received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, the sender can prove that the alleged receiver in fact received the message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/>
            <a:alphaModFix/>
          </a:blip>
          <a:stretch>
            <a:fillRect/>
          </a:stretch>
        </p:blipFill>
        <p:spPr>
          <a:xfrm>
            <a:off x="5257800" y="4953000"/>
            <a:ext cx="1676400" cy="1676400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16541833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ability to </a:t>
            </a:r>
            <a:r>
              <a:rPr lang="en-US" dirty="0">
                <a:solidFill>
                  <a:srgbClr val="FF0000"/>
                </a:solidFill>
              </a:rPr>
              <a:t>limit and control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the access to host systems and applications via communications links</a:t>
            </a:r>
          </a:p>
          <a:p>
            <a:pPr eaLnBrk="1" hangingPunct="1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To achieve this, each entity trying to gain access must first be </a:t>
            </a:r>
            <a:r>
              <a:rPr lang="en-US" dirty="0">
                <a:solidFill>
                  <a:srgbClr val="FF0000"/>
                </a:solidFill>
              </a:rPr>
              <a:t>indentified, or authenticated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, so that access rights can be tailored to the individual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4724400"/>
            <a:ext cx="1778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933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/>
          <p:cNvPicPr>
            <a:picLocks noChangeAspect="1"/>
          </p:cNvPicPr>
          <p:nvPr/>
        </p:nvPicPr>
        <p:blipFill>
          <a:blip r:embed="rId3"/>
          <a:srcRect b="1259"/>
          <a:stretch>
            <a:fillRect/>
          </a:stretch>
        </p:blipFill>
        <p:spPr bwMode="auto">
          <a:xfrm>
            <a:off x="1524000" y="0"/>
            <a:ext cx="5816600" cy="6858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391400" y="990600"/>
            <a:ext cx="31242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ea typeface="ＭＳ Ｐゴシック" pitchFamily="-1" charset="-128"/>
                <a:cs typeface="ＭＳ Ｐゴシック" pitchFamily="-1" charset="-128"/>
              </a:rPr>
              <a:t>Security Services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ea typeface="ＭＳ Ｐゴシック" pitchFamily="-1" charset="-128"/>
                <a:cs typeface="ＭＳ Ｐゴシック" pitchFamily="-1" charset="-128"/>
              </a:rPr>
              <a:t>(X.800) </a:t>
            </a:r>
          </a:p>
        </p:txBody>
      </p:sp>
    </p:spTree>
    <p:extLst>
      <p:ext uri="{BB962C8B-B14F-4D97-AF65-F5344CB8AC3E}">
        <p14:creationId xmlns:p14="http://schemas.microsoft.com/office/powerpoint/2010/main" val="4177895590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3600" dirty="0" smtClean="0">
                <a:solidFill>
                  <a:srgbClr val="169A48"/>
                </a:solidFill>
                <a:latin typeface="+mj-lt"/>
              </a:rPr>
              <a:t>Security Mechanism</a:t>
            </a:r>
            <a:endParaRPr lang="en-US" sz="3600" dirty="0">
              <a:solidFill>
                <a:srgbClr val="169A48"/>
              </a:solidFill>
              <a:latin typeface="+mj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8" y="1173403"/>
            <a:ext cx="5408908" cy="5511936"/>
          </a:xfrm>
        </p:spPr>
      </p:pic>
    </p:spTree>
    <p:extLst>
      <p:ext uri="{BB962C8B-B14F-4D97-AF65-F5344CB8AC3E}">
        <p14:creationId xmlns:p14="http://schemas.microsoft.com/office/powerpoint/2010/main" val="215531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/>
          <p:cNvPicPr>
            <a:picLocks noChangeAspect="1"/>
          </p:cNvPicPr>
          <p:nvPr/>
        </p:nvPicPr>
        <p:blipFill>
          <a:blip r:embed="rId3"/>
          <a:srcRect t="-1222" b="1222"/>
          <a:stretch>
            <a:fillRect/>
          </a:stretch>
        </p:blipFill>
        <p:spPr bwMode="auto">
          <a:xfrm>
            <a:off x="1524001" y="-133350"/>
            <a:ext cx="5686425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391400" y="990600"/>
            <a:ext cx="31242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ea typeface="ＭＳ Ｐゴシック" pitchFamily="-1" charset="-128"/>
                <a:cs typeface="ＭＳ Ｐゴシック" pitchFamily="-1" charset="-128"/>
              </a:rPr>
              <a:t>Security Mechanisms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ea typeface="ＭＳ Ｐゴシック" pitchFamily="-1" charset="-128"/>
                <a:cs typeface="ＭＳ Ｐゴシック" pitchFamily="-1" charset="-128"/>
              </a:rPr>
              <a:t>(X.800) </a:t>
            </a: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47626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Relation between Services and Mechanisms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endParaRPr lang="en-US" altLang="zh-CN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94853"/>
              </p:ext>
            </p:extLst>
          </p:nvPr>
        </p:nvGraphicFramePr>
        <p:xfrm>
          <a:off x="335360" y="1787038"/>
          <a:ext cx="11425269" cy="2804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936"/>
                <a:gridCol w="7976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Security</a:t>
                      </a:r>
                      <a:r>
                        <a:rPr lang="en-US" sz="2800" baseline="0" dirty="0" smtClean="0"/>
                        <a:t> Services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Security</a:t>
                      </a:r>
                      <a:r>
                        <a:rPr lang="en-US" sz="2800" baseline="0" dirty="0" smtClean="0"/>
                        <a:t> Mechanisms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confidentiality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 smtClean="0"/>
                        <a:t>Encipherment</a:t>
                      </a:r>
                      <a:r>
                        <a:rPr lang="en-US" sz="2400" kern="1200" dirty="0" smtClean="0"/>
                        <a:t> and routing control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integrity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 smtClean="0"/>
                        <a:t>Encipherment</a:t>
                      </a:r>
                      <a:r>
                        <a:rPr lang="en-US" sz="2400" kern="1200" dirty="0" smtClean="0"/>
                        <a:t>,</a:t>
                      </a:r>
                      <a:r>
                        <a:rPr lang="en-US" sz="2400" kern="1200" baseline="0" dirty="0" smtClean="0"/>
                        <a:t> digital signature and data integrity 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 err="1" smtClean="0"/>
                        <a:t>Encipherment</a:t>
                      </a:r>
                      <a:r>
                        <a:rPr lang="en-US" sz="2400" kern="1200" dirty="0" smtClean="0"/>
                        <a:t>,</a:t>
                      </a:r>
                      <a:r>
                        <a:rPr lang="en-US" sz="2400" kern="1200" baseline="0" dirty="0" smtClean="0"/>
                        <a:t> digital signature and authentication exchange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Nonrepudiation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Digital signature, </a:t>
                      </a:r>
                      <a:r>
                        <a:rPr lang="en-US" sz="2400" kern="1200" baseline="0" dirty="0" smtClean="0"/>
                        <a:t>data integrity and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notarization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Access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 control mechanism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7744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Model for Network Security</a:t>
            </a:r>
            <a:endParaRPr lang="en-AU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D81AFBFB-2E68-4B0D-98D4-FD21660A4E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0659" name="Picture 3" descr="f2.pdf"/>
          <p:cNvPicPr>
            <a:picLocks noChangeAspect="1"/>
          </p:cNvPicPr>
          <p:nvPr/>
        </p:nvPicPr>
        <p:blipFill rotWithShape="1">
          <a:blip r:embed="rId3"/>
          <a:srcRect t="12941" r="2727" b="20259"/>
          <a:stretch/>
        </p:blipFill>
        <p:spPr bwMode="auto">
          <a:xfrm>
            <a:off x="1524000" y="1395414"/>
            <a:ext cx="9131300" cy="484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17982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Model for Network Security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335360" y="1196752"/>
            <a:ext cx="11425269" cy="511256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</a:rPr>
              <a:t>Using this model requires us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d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esign a suitable 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algorithm for 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the security transformation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generate 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the secret 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information (key) to be used 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with the 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algorithm</a:t>
            </a:r>
            <a:endParaRPr lang="en-US" sz="3000" dirty="0">
              <a:solidFill>
                <a:schemeClr val="tx2">
                  <a:lumMod val="1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d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evelop 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methods 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to distribute 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and 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share the 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secret 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information</a:t>
            </a:r>
            <a:endParaRPr lang="en-US" sz="3000" dirty="0">
              <a:solidFill>
                <a:schemeClr val="tx2">
                  <a:lumMod val="1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s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pecify 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a protocol 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enabling the principals to use the 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transformation 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and secret 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</a:rPr>
              <a:t>information </a:t>
            </a:r>
            <a:r>
              <a:rPr lang="en-US" sz="3000" dirty="0" smtClean="0">
                <a:solidFill>
                  <a:schemeClr val="tx2">
                    <a:lumMod val="10000"/>
                  </a:schemeClr>
                </a:solidFill>
              </a:rPr>
              <a:t>for a security service</a:t>
            </a:r>
            <a:endParaRPr lang="en-US" sz="30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4954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Objective 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507067" y="1196752"/>
            <a:ext cx="8856133" cy="5112568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 smtClean="0"/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sz="2800" dirty="0" smtClean="0"/>
              <a:t>To understand computer network and network models</a:t>
            </a:r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sz="2800" dirty="0"/>
              <a:t>To define three security goals</a:t>
            </a:r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sz="2800" dirty="0"/>
              <a:t>To define security attacks that threaten security goals</a:t>
            </a:r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sz="2800" dirty="0"/>
              <a:t>To define security services and how they are related to the three security goals</a:t>
            </a:r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sz="2800" dirty="0"/>
              <a:t>To define security mechanisms to provide security </a:t>
            </a:r>
            <a:r>
              <a:rPr lang="en-US" altLang="zh-CN" sz="2800" dirty="0" smtClean="0"/>
              <a:t>services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186813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Network Access Security Model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1D027971-AFB1-45EC-809D-780C51C54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360" y="4606027"/>
            <a:ext cx="11425269" cy="182863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Using this model requires :</a:t>
            </a:r>
          </a:p>
          <a:p>
            <a:r>
              <a:rPr lang="en-US" altLang="zh-CN" dirty="0"/>
              <a:t>select appropriate gatekeeper functions to identify users</a:t>
            </a:r>
          </a:p>
          <a:p>
            <a:r>
              <a:rPr lang="en-US" altLang="zh-CN" dirty="0"/>
              <a:t>implement security controls to ensure only </a:t>
            </a:r>
            <a:r>
              <a:rPr lang="en-US" altLang="zh-CN" dirty="0" smtClean="0"/>
              <a:t>authorized </a:t>
            </a:r>
            <a:r>
              <a:rPr lang="en-US" altLang="zh-CN" dirty="0"/>
              <a:t>users access designated information or resources</a:t>
            </a:r>
            <a:endParaRPr lang="zh-CN" altLang="en-US" dirty="0"/>
          </a:p>
        </p:txBody>
      </p:sp>
      <p:pic>
        <p:nvPicPr>
          <p:cNvPr id="72707" name="Picture 3" descr="f3.pdf"/>
          <p:cNvPicPr>
            <a:picLocks noChangeAspect="1"/>
          </p:cNvPicPr>
          <p:nvPr/>
        </p:nvPicPr>
        <p:blipFill rotWithShape="1">
          <a:blip r:embed="rId3"/>
          <a:srcRect l="2353" t="28181" r="3529" b="41447"/>
          <a:stretch/>
        </p:blipFill>
        <p:spPr bwMode="auto">
          <a:xfrm>
            <a:off x="1524000" y="1193806"/>
            <a:ext cx="9144000" cy="3818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4262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Unwanted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775520" y="1196752"/>
            <a:ext cx="4244280" cy="511256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Placement in a computer system of logic that exploits vulnerabilities in the system and that can affect application programs as well as utility programs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28800" y="4953000"/>
            <a:ext cx="1858052" cy="1905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/>
          </p:nvPr>
        </p:nvGraphicFramePr>
        <p:xfrm>
          <a:off x="5334000" y="1600200"/>
          <a:ext cx="60960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291420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63053"/>
            <a:ext cx="12192000" cy="576064"/>
          </a:xfrm>
        </p:spPr>
        <p:txBody>
          <a:bodyPr/>
          <a:lstStyle/>
          <a:p>
            <a:r>
              <a:rPr lang="en-US" dirty="0" smtClean="0"/>
              <a:t>Done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402461" y="3455795"/>
            <a:ext cx="1417241" cy="6773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Next…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52601" y="4631267"/>
            <a:ext cx="8716963" cy="154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80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3600" b="1" kern="0" dirty="0" smtClean="0">
                <a:solidFill>
                  <a:srgbClr val="FF0000"/>
                </a:solidFill>
                <a:ea typeface="宋体" charset="-122"/>
              </a:rPr>
              <a:t>Common </a:t>
            </a:r>
            <a:r>
              <a:rPr lang="en-US" altLang="zh-CN" sz="3600" b="1" kern="0" dirty="0">
                <a:solidFill>
                  <a:srgbClr val="FF0000"/>
                </a:solidFill>
                <a:ea typeface="宋体" charset="-122"/>
              </a:rPr>
              <a:t>security attacks and </a:t>
            </a:r>
            <a:r>
              <a:rPr lang="en-US" altLang="zh-CN" sz="3600" b="1" kern="0" dirty="0" smtClean="0">
                <a:solidFill>
                  <a:srgbClr val="FF0000"/>
                </a:solidFill>
                <a:ea typeface="宋体" charset="-122"/>
              </a:rPr>
              <a:t>countermeasures</a:t>
            </a:r>
            <a:endParaRPr lang="en-US" altLang="zh-CN" sz="3600" b="1" kern="0" dirty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40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lt"/>
              </a:rPr>
              <a:t>What</a:t>
            </a:r>
            <a:r>
              <a:rPr lang="en-US" altLang="zh-CN" dirty="0"/>
              <a:t> </a:t>
            </a:r>
            <a:r>
              <a:rPr lang="en-US" altLang="zh-CN" dirty="0" smtClean="0"/>
              <a:t>is</a:t>
            </a:r>
            <a:r>
              <a:rPr lang="en-US" altLang="zh-CN" dirty="0" smtClean="0">
                <a:latin typeface="+mj-lt"/>
              </a:rPr>
              <a:t> </a:t>
            </a:r>
            <a:r>
              <a:rPr lang="en-US" altLang="zh-CN" dirty="0"/>
              <a:t>Computer </a:t>
            </a:r>
            <a:r>
              <a:rPr lang="en-US" altLang="zh-CN" dirty="0" smtClean="0"/>
              <a:t>Network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775520" y="1196752"/>
            <a:ext cx="8587680" cy="5112568"/>
          </a:xfrm>
        </p:spPr>
        <p:txBody>
          <a:bodyPr/>
          <a:lstStyle/>
          <a:p>
            <a:r>
              <a:rPr lang="en-US" altLang="zh-CN" dirty="0"/>
              <a:t>A </a:t>
            </a:r>
            <a:r>
              <a:rPr lang="en-US" altLang="zh-CN" i="1" dirty="0">
                <a:solidFill>
                  <a:srgbClr val="FF0000"/>
                </a:solidFill>
              </a:rPr>
              <a:t>computer network </a:t>
            </a:r>
            <a:r>
              <a:rPr lang="en-US" altLang="zh-CN" dirty="0"/>
              <a:t>is a </a:t>
            </a:r>
            <a:r>
              <a:rPr lang="en-US" altLang="zh-CN" b="1" dirty="0">
                <a:solidFill>
                  <a:srgbClr val="169A48"/>
                </a:solidFill>
                <a:cs typeface="+mj-cs"/>
              </a:rPr>
              <a:t>distributed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169A48"/>
                </a:solidFill>
                <a:cs typeface="+mj-cs"/>
              </a:rPr>
              <a:t>system</a:t>
            </a:r>
            <a:r>
              <a:rPr lang="en-US" altLang="zh-CN" dirty="0"/>
              <a:t> consisting of </a:t>
            </a:r>
            <a:r>
              <a:rPr lang="en-US" altLang="zh-CN" dirty="0" smtClean="0"/>
              <a:t>loosely </a:t>
            </a:r>
            <a:r>
              <a:rPr lang="en-US" altLang="zh-CN" dirty="0"/>
              <a:t>coupled computers and other devices. </a:t>
            </a:r>
            <a:r>
              <a:rPr lang="en-US" altLang="zh-CN" dirty="0" smtClean="0"/>
              <a:t>Any </a:t>
            </a:r>
            <a:r>
              <a:rPr lang="en-US" altLang="zh-CN" dirty="0"/>
              <a:t>two of these devices, </a:t>
            </a:r>
            <a:r>
              <a:rPr lang="en-US" altLang="zh-CN" dirty="0" smtClean="0"/>
              <a:t>are refer </a:t>
            </a:r>
            <a:r>
              <a:rPr lang="en-US" altLang="zh-CN" dirty="0"/>
              <a:t>to </a:t>
            </a:r>
            <a:r>
              <a:rPr lang="en-US" altLang="zh-CN" i="1" dirty="0"/>
              <a:t>as network elements </a:t>
            </a:r>
            <a:r>
              <a:rPr lang="en-US" altLang="zh-CN" dirty="0"/>
              <a:t>or </a:t>
            </a:r>
            <a:r>
              <a:rPr lang="en-US" altLang="zh-CN" i="1" dirty="0"/>
              <a:t>transmitting </a:t>
            </a:r>
            <a:r>
              <a:rPr lang="en-US" altLang="zh-CN" i="1" dirty="0" smtClean="0"/>
              <a:t>elements</a:t>
            </a:r>
            <a:r>
              <a:rPr lang="en-US" altLang="zh-CN" dirty="0" smtClean="0"/>
              <a:t>, and can communicate </a:t>
            </a:r>
            <a:r>
              <a:rPr lang="en-US" altLang="zh-CN" dirty="0"/>
              <a:t>with each other through a communication </a:t>
            </a:r>
            <a:r>
              <a:rPr lang="en-US" altLang="zh-CN" dirty="0" smtClean="0"/>
              <a:t>medium.</a:t>
            </a:r>
          </a:p>
          <a:p>
            <a:r>
              <a:rPr lang="en-US" altLang="zh-CN" dirty="0" smtClean="0">
                <a:latin typeface="+mj-lt"/>
              </a:rPr>
              <a:t>Three </a:t>
            </a:r>
            <a:r>
              <a:rPr lang="en-US" altLang="zh-CN" dirty="0">
                <a:latin typeface="+mj-lt"/>
              </a:rPr>
              <a:t>significant </a:t>
            </a:r>
            <a:r>
              <a:rPr lang="en-US" altLang="zh-CN" dirty="0" smtClean="0"/>
              <a:t>structure of </a:t>
            </a:r>
            <a:r>
              <a:rPr lang="en-US" altLang="zh-CN" dirty="0"/>
              <a:t>communication </a:t>
            </a:r>
            <a:r>
              <a:rPr lang="en-US" altLang="zh-CN" dirty="0" smtClean="0">
                <a:latin typeface="+mj-lt"/>
              </a:rPr>
              <a:t>: </a:t>
            </a:r>
            <a:endParaRPr lang="en-US" altLang="zh-CN" dirty="0">
              <a:latin typeface="+mj-lt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</a:rPr>
              <a:t>First, there must be two </a:t>
            </a:r>
            <a:r>
              <a:rPr lang="en-US" altLang="zh-CN" dirty="0" smtClean="0">
                <a:solidFill>
                  <a:srgbClr val="0000FF"/>
                </a:solidFill>
              </a:rPr>
              <a:t>entities, </a:t>
            </a:r>
            <a:r>
              <a:rPr lang="en-US" altLang="zh-CN" dirty="0">
                <a:solidFill>
                  <a:srgbClr val="0000FF"/>
                </a:solidFill>
              </a:rPr>
              <a:t>a sender and a receiver. </a:t>
            </a:r>
            <a:endParaRPr lang="en-US" altLang="zh-CN" dirty="0">
              <a:solidFill>
                <a:srgbClr val="0000FF"/>
              </a:solidFill>
              <a:latin typeface="+mj-lt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>
                <a:solidFill>
                  <a:srgbClr val="0000FF"/>
                </a:solidFill>
              </a:rPr>
              <a:t>Second, there must be a medium through which the sharable item is channeled. </a:t>
            </a:r>
            <a:r>
              <a:rPr lang="en-US" altLang="zh-CN" dirty="0" smtClean="0">
                <a:solidFill>
                  <a:srgbClr val="0000FF"/>
                </a:solidFill>
              </a:rPr>
              <a:t>This is </a:t>
            </a:r>
            <a:r>
              <a:rPr lang="en-US" altLang="zh-CN" dirty="0">
                <a:solidFill>
                  <a:srgbClr val="0000FF"/>
                </a:solidFill>
              </a:rPr>
              <a:t>the transmission medium</a:t>
            </a:r>
            <a:endParaRPr lang="en-US" altLang="zh-CN" dirty="0">
              <a:solidFill>
                <a:srgbClr val="0000FF"/>
              </a:solidFill>
              <a:latin typeface="+mj-lt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dirty="0" smtClean="0">
                <a:solidFill>
                  <a:srgbClr val="0000FF"/>
                </a:solidFill>
              </a:rPr>
              <a:t>Finally</a:t>
            </a:r>
            <a:r>
              <a:rPr lang="en-US" altLang="zh-CN" dirty="0">
                <a:solidFill>
                  <a:srgbClr val="0000FF"/>
                </a:solidFill>
              </a:rPr>
              <a:t>, there must be an agreed-on set of communication rules or protocols.</a:t>
            </a:r>
            <a:endParaRPr lang="en-US" altLang="zh-CN" baseline="30000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06543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lt"/>
              </a:rPr>
              <a:t>What</a:t>
            </a:r>
            <a:r>
              <a:rPr lang="en-US" altLang="zh-CN" dirty="0"/>
              <a:t> </a:t>
            </a:r>
            <a:r>
              <a:rPr lang="en-US" altLang="zh-CN" dirty="0" smtClean="0"/>
              <a:t>is</a:t>
            </a:r>
            <a:r>
              <a:rPr lang="en-US" altLang="zh-CN" dirty="0" smtClean="0">
                <a:latin typeface="+mj-lt"/>
              </a:rPr>
              <a:t> </a:t>
            </a:r>
            <a:r>
              <a:rPr lang="en-US" altLang="zh-CN" dirty="0"/>
              <a:t>Computer </a:t>
            </a:r>
            <a:r>
              <a:rPr lang="en-US" altLang="zh-CN" dirty="0" smtClean="0"/>
              <a:t>Network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775520" y="1196752"/>
            <a:ext cx="8587680" cy="5112568"/>
          </a:xfrm>
        </p:spPr>
        <p:txBody>
          <a:bodyPr/>
          <a:lstStyle/>
          <a:p>
            <a:r>
              <a:rPr lang="en-US" altLang="zh-CN" dirty="0"/>
              <a:t>The resulting </a:t>
            </a:r>
            <a:r>
              <a:rPr lang="en-US" altLang="zh-CN" dirty="0" smtClean="0"/>
              <a:t>combination consisting </a:t>
            </a:r>
            <a:r>
              <a:rPr lang="en-US" altLang="zh-CN" dirty="0"/>
              <a:t>of hardware and software is a computer communication network </a:t>
            </a:r>
            <a:r>
              <a:rPr lang="en-US" altLang="zh-CN" dirty="0" smtClean="0"/>
              <a:t>or computer network. The </a:t>
            </a:r>
            <a:r>
              <a:rPr lang="en-US" altLang="zh-CN" dirty="0"/>
              <a:t>hardware component is made of network elements consisting of </a:t>
            </a:r>
            <a:endParaRPr lang="en-US" altLang="zh-CN" dirty="0" smtClean="0"/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dirty="0" smtClean="0"/>
              <a:t>a collection of </a:t>
            </a:r>
            <a:r>
              <a:rPr lang="en-US" altLang="zh-CN" i="1" dirty="0">
                <a:solidFill>
                  <a:srgbClr val="FF0000"/>
                </a:solidFill>
              </a:rPr>
              <a:t>nodes</a:t>
            </a:r>
            <a:r>
              <a:rPr lang="en-US" altLang="zh-CN" dirty="0"/>
              <a:t> that include the end systems commonly called </a:t>
            </a:r>
            <a:r>
              <a:rPr lang="en-US" altLang="zh-CN" i="1" dirty="0">
                <a:solidFill>
                  <a:srgbClr val="FF0000"/>
                </a:solidFill>
              </a:rPr>
              <a:t>hosts</a:t>
            </a:r>
            <a:r>
              <a:rPr lang="en-US" altLang="zh-CN" dirty="0"/>
              <a:t> and </a:t>
            </a:r>
            <a:endParaRPr lang="en-US" altLang="zh-CN" dirty="0" smtClean="0"/>
          </a:p>
          <a:p>
            <a:pPr marL="914400" lvl="1" indent="-457200">
              <a:buClr>
                <a:srgbClr val="676A55"/>
              </a:buClr>
              <a:buFont typeface="+mj-ea"/>
              <a:buAutoNum type="circleNumDbPlain"/>
            </a:pPr>
            <a:r>
              <a:rPr lang="en-US" altLang="zh-CN" dirty="0" smtClean="0"/>
              <a:t>intermediate switching </a:t>
            </a:r>
            <a:r>
              <a:rPr lang="en-US" altLang="zh-CN" dirty="0"/>
              <a:t>elements that include </a:t>
            </a:r>
            <a:r>
              <a:rPr lang="en-US" altLang="zh-CN" i="1" dirty="0">
                <a:solidFill>
                  <a:srgbClr val="FF0000"/>
                </a:solidFill>
              </a:rPr>
              <a:t>hubs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bridges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FF0000"/>
                </a:solidFill>
              </a:rPr>
              <a:t>routers</a:t>
            </a:r>
            <a:r>
              <a:rPr lang="en-US" altLang="zh-CN" dirty="0"/>
              <a:t>, and </a:t>
            </a:r>
            <a:r>
              <a:rPr lang="en-US" altLang="zh-CN" i="1" dirty="0" smtClean="0">
                <a:solidFill>
                  <a:srgbClr val="FF0000"/>
                </a:solidFill>
              </a:rPr>
              <a:t>gateways</a:t>
            </a:r>
            <a:r>
              <a:rPr lang="en-US" altLang="zh-CN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963891"/>
            <a:ext cx="8587680" cy="58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100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5报告">
  <a:themeElements>
    <a:clrScheme name="沉稳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BRKNBA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RKNBAR 1">
        <a:dk1>
          <a:srgbClr val="000000"/>
        </a:dk1>
        <a:lt1>
          <a:srgbClr val="FFFFFF"/>
        </a:lt1>
        <a:dk2>
          <a:srgbClr val="CC0000"/>
        </a:dk2>
        <a:lt2>
          <a:srgbClr val="FFFFFF"/>
        </a:lt2>
        <a:accent1>
          <a:srgbClr val="FF0033"/>
        </a:accent1>
        <a:accent2>
          <a:srgbClr val="996633"/>
        </a:accent2>
        <a:accent3>
          <a:srgbClr val="E2AAAA"/>
        </a:accent3>
        <a:accent4>
          <a:srgbClr val="DADADA"/>
        </a:accent4>
        <a:accent5>
          <a:srgbClr val="FFAAAD"/>
        </a:accent5>
        <a:accent6>
          <a:srgbClr val="8A5C2D"/>
        </a:accent6>
        <a:hlink>
          <a:srgbClr val="CC9900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KNBAR 2">
        <a:dk1>
          <a:srgbClr val="000000"/>
        </a:dk1>
        <a:lt1>
          <a:srgbClr val="FFFFFF"/>
        </a:lt1>
        <a:dk2>
          <a:srgbClr val="0000FF"/>
        </a:dk2>
        <a:lt2>
          <a:srgbClr val="FFFFFF"/>
        </a:lt2>
        <a:accent1>
          <a:srgbClr val="FF00FF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AAFF"/>
        </a:accent5>
        <a:accent6>
          <a:srgbClr val="E70000"/>
        </a:accent6>
        <a:hlink>
          <a:srgbClr val="00FF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KNBAR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DDDDDD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97979"/>
        </a:accent6>
        <a:hlink>
          <a:srgbClr val="39393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答辩模板(EN).potx" id="{47EC562F-A56C-44BD-BF4F-A7178AFF4162}" vid="{C18FC2E0-C20E-472D-A3CA-4FCDC14B4C9A}"/>
    </a:ext>
  </a:extLst>
</a:theme>
</file>

<file path=ppt/theme/theme2.xml><?xml version="1.0" encoding="utf-8"?>
<a:theme xmlns:a="http://schemas.openxmlformats.org/drawingml/2006/main" name="1_2015报告">
  <a:themeElements>
    <a:clrScheme name="沉稳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BRKNBA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RKNBAR 1">
        <a:dk1>
          <a:srgbClr val="000000"/>
        </a:dk1>
        <a:lt1>
          <a:srgbClr val="FFFFFF"/>
        </a:lt1>
        <a:dk2>
          <a:srgbClr val="CC0000"/>
        </a:dk2>
        <a:lt2>
          <a:srgbClr val="FFFFFF"/>
        </a:lt2>
        <a:accent1>
          <a:srgbClr val="FF0033"/>
        </a:accent1>
        <a:accent2>
          <a:srgbClr val="996633"/>
        </a:accent2>
        <a:accent3>
          <a:srgbClr val="E2AAAA"/>
        </a:accent3>
        <a:accent4>
          <a:srgbClr val="DADADA"/>
        </a:accent4>
        <a:accent5>
          <a:srgbClr val="FFAAAD"/>
        </a:accent5>
        <a:accent6>
          <a:srgbClr val="8A5C2D"/>
        </a:accent6>
        <a:hlink>
          <a:srgbClr val="CC9900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KNBAR 2">
        <a:dk1>
          <a:srgbClr val="000000"/>
        </a:dk1>
        <a:lt1>
          <a:srgbClr val="FFFFFF"/>
        </a:lt1>
        <a:dk2>
          <a:srgbClr val="0000FF"/>
        </a:dk2>
        <a:lt2>
          <a:srgbClr val="FFFFFF"/>
        </a:lt2>
        <a:accent1>
          <a:srgbClr val="FF00FF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AAFF"/>
        </a:accent5>
        <a:accent6>
          <a:srgbClr val="E70000"/>
        </a:accent6>
        <a:hlink>
          <a:srgbClr val="00FFFF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KNBAR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DDDDDD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97979"/>
        </a:accent6>
        <a:hlink>
          <a:srgbClr val="39393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答辩模板(EN).potx" id="{47EC562F-A56C-44BD-BF4F-A7178AFF4162}" vid="{C18FC2E0-C20E-472D-A3CA-4FCDC14B4C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</TotalTime>
  <Words>6061</Words>
  <Application>Microsoft Office PowerPoint</Application>
  <PresentationFormat>Widescreen</PresentationFormat>
  <Paragraphs>750</Paragraphs>
  <Slides>72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ＭＳ Ｐゴシック</vt:lpstr>
      <vt:lpstr>华文中宋</vt:lpstr>
      <vt:lpstr>宋体</vt:lpstr>
      <vt:lpstr>微软雅黑</vt:lpstr>
      <vt:lpstr>隶书</vt:lpstr>
      <vt:lpstr>黑体</vt:lpstr>
      <vt:lpstr>Arial</vt:lpstr>
      <vt:lpstr>Bernard MT Condensed</vt:lpstr>
      <vt:lpstr>Calibri</vt:lpstr>
      <vt:lpstr>Times New Roman</vt:lpstr>
      <vt:lpstr>Wingdings</vt:lpstr>
      <vt:lpstr>2015报告</vt:lpstr>
      <vt:lpstr>1_2015报告</vt:lpstr>
      <vt:lpstr>Network and Information Security</vt:lpstr>
      <vt:lpstr>Syllabus</vt:lpstr>
      <vt:lpstr>Course Grade</vt:lpstr>
      <vt:lpstr>Open Resource</vt:lpstr>
      <vt:lpstr>Overview of Computer Network Security</vt:lpstr>
      <vt:lpstr>Overview</vt:lpstr>
      <vt:lpstr>Objective </vt:lpstr>
      <vt:lpstr>What is Computer Network</vt:lpstr>
      <vt:lpstr>What is Computer Network</vt:lpstr>
      <vt:lpstr>What is Computer Network Models</vt:lpstr>
      <vt:lpstr>Computer Network Types</vt:lpstr>
      <vt:lpstr>Data Communication Media Technology</vt:lpstr>
      <vt:lpstr>Network Topology</vt:lpstr>
      <vt:lpstr>Network Connectivity and Protocols</vt:lpstr>
      <vt:lpstr>Overview</vt:lpstr>
      <vt:lpstr>What’s Distributed System</vt:lpstr>
      <vt:lpstr>Reasons for using distributed systems</vt:lpstr>
      <vt:lpstr>Reasons for using distributed systems</vt:lpstr>
      <vt:lpstr>Examples of distributed systems(1/2)</vt:lpstr>
      <vt:lpstr>Examples of distributed systems(2/2)</vt:lpstr>
      <vt:lpstr>Examples of distributed computing</vt:lpstr>
      <vt:lpstr>Grid Computing</vt:lpstr>
      <vt:lpstr>Peer-to-Peer Computing</vt:lpstr>
      <vt:lpstr>Services Computing</vt:lpstr>
      <vt:lpstr>Sensor Network</vt:lpstr>
      <vt:lpstr>Pervasive/Ubiquitous Computing</vt:lpstr>
      <vt:lpstr>Cloud Computing</vt:lpstr>
      <vt:lpstr>Overview</vt:lpstr>
      <vt:lpstr>What is “Security”</vt:lpstr>
      <vt:lpstr>What is “Security”</vt:lpstr>
      <vt:lpstr>What is “Security”</vt:lpstr>
      <vt:lpstr>What’s Distributed System Security(1/2)</vt:lpstr>
      <vt:lpstr>What’s Distributed System Security(2/2)</vt:lpstr>
      <vt:lpstr>Overview</vt:lpstr>
      <vt:lpstr>Why do we need security?</vt:lpstr>
      <vt:lpstr>Security is increasingly important</vt:lpstr>
      <vt:lpstr>Security mindset</vt:lpstr>
      <vt:lpstr>Is security the answer?</vt:lpstr>
      <vt:lpstr>Who is vulnerable?</vt:lpstr>
      <vt:lpstr>Security Goals/Properties (C, I, A)</vt:lpstr>
      <vt:lpstr>Security Threat Motives</vt:lpstr>
      <vt:lpstr>Why These Attacks Can Succeed?</vt:lpstr>
      <vt:lpstr>Why Do These Factors Exist?</vt:lpstr>
      <vt:lpstr>Security is Interesting</vt:lpstr>
      <vt:lpstr>Security is Challenging</vt:lpstr>
      <vt:lpstr>Breach of Security Levels of Impact</vt:lpstr>
      <vt:lpstr>OSI Security Architecture</vt:lpstr>
      <vt:lpstr>Threats and Attacks (RFC 4949)</vt:lpstr>
      <vt:lpstr>PowerPoint Presentation</vt:lpstr>
      <vt:lpstr>Attacks</vt:lpstr>
      <vt:lpstr>Attacks Threatening Confidentiality</vt:lpstr>
      <vt:lpstr>Attacks Threatening Integrity</vt:lpstr>
      <vt:lpstr>Attacks Threatening Integrity</vt:lpstr>
      <vt:lpstr>Attacks Threatening Availability</vt:lpstr>
      <vt:lpstr>Overview</vt:lpstr>
      <vt:lpstr>Security Services</vt:lpstr>
      <vt:lpstr>Security Services</vt:lpstr>
      <vt:lpstr>X.800 Service Categories</vt:lpstr>
      <vt:lpstr>Data Confidentiality</vt:lpstr>
      <vt:lpstr>Data Integrity</vt:lpstr>
      <vt:lpstr>Authentication</vt:lpstr>
      <vt:lpstr>Nonrepudiation </vt:lpstr>
      <vt:lpstr>Access Control</vt:lpstr>
      <vt:lpstr>PowerPoint Presentation</vt:lpstr>
      <vt:lpstr>Security Mechanism</vt:lpstr>
      <vt:lpstr>PowerPoint Presentation</vt:lpstr>
      <vt:lpstr>Relation between Services and Mechanisms</vt:lpstr>
      <vt:lpstr>Model for Network Security</vt:lpstr>
      <vt:lpstr>Model for Network Security</vt:lpstr>
      <vt:lpstr>Network Access Security Model</vt:lpstr>
      <vt:lpstr>Unwanted Access</vt:lpstr>
      <vt:lpstr>Done for Today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Adjeisah Michael</dc:creator>
  <cp:lastModifiedBy>Adjeisah Michael</cp:lastModifiedBy>
  <cp:revision>56</cp:revision>
  <dcterms:created xsi:type="dcterms:W3CDTF">2023-02-10T06:53:36Z</dcterms:created>
  <dcterms:modified xsi:type="dcterms:W3CDTF">2023-02-17T09:20:26Z</dcterms:modified>
</cp:coreProperties>
</file>